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8" r:id="rId4"/>
    <p:sldId id="260" r:id="rId5"/>
    <p:sldId id="261" r:id="rId6"/>
    <p:sldId id="262" r:id="rId7"/>
    <p:sldId id="263" r:id="rId8"/>
    <p:sldId id="264" r:id="rId9"/>
    <p:sldId id="265" r:id="rId10"/>
    <p:sldId id="266" r:id="rId11"/>
    <p:sldId id="267" r:id="rId12"/>
    <p:sldId id="271" r:id="rId13"/>
    <p:sldId id="268" r:id="rId14"/>
    <p:sldId id="269" r:id="rId15"/>
    <p:sldId id="270" r:id="rId16"/>
    <p:sldId id="272" r:id="rId17"/>
    <p:sldId id="273" r:id="rId18"/>
    <p:sldId id="274" r:id="rId19"/>
    <p:sldId id="275" r:id="rId20"/>
    <p:sldId id="276" r:id="rId21"/>
    <p:sldId id="278" r:id="rId22"/>
    <p:sldId id="277"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3" r:id="rId47"/>
    <p:sldId id="304" r:id="rId48"/>
    <p:sldId id="302" r:id="rId49"/>
    <p:sldId id="305" r:id="rId50"/>
    <p:sldId id="306" r:id="rId51"/>
    <p:sldId id="307" r:id="rId52"/>
    <p:sldId id="309" r:id="rId53"/>
    <p:sldId id="308" r:id="rId5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4" autoAdjust="0"/>
    <p:restoredTop sz="94718" autoAdjust="0"/>
  </p:normalViewPr>
  <p:slideViewPr>
    <p:cSldViewPr>
      <p:cViewPr varScale="1">
        <p:scale>
          <a:sx n="95" d="100"/>
          <a:sy n="95" d="100"/>
        </p:scale>
        <p:origin x="-44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F4B855-2017-481A-A9BB-7B2467C3230E}" type="doc">
      <dgm:prSet loTypeId="urn:microsoft.com/office/officeart/2005/8/layout/radial1" loCatId="relationship" qsTypeId="urn:microsoft.com/office/officeart/2005/8/quickstyle/simple1" qsCatId="simple" csTypeId="urn:microsoft.com/office/officeart/2005/8/colors/accent1_2" csCatId="accent1"/>
      <dgm:spPr/>
    </dgm:pt>
    <dgm:pt modelId="{DB683192-7DC5-4BAA-8A83-C56212AE0785}">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b="1" i="0" u="none" strike="noStrike" cap="none" normalizeH="0" baseline="0" smtClean="0">
              <a:ln>
                <a:noFill/>
              </a:ln>
              <a:solidFill>
                <a:schemeClr val="tx1"/>
              </a:solidFill>
              <a:effectLst/>
              <a:latin typeface="Arial" pitchFamily="34" charset="0"/>
              <a:ea typeface="Calibri" pitchFamily="34" charset="0"/>
              <a:cs typeface="Times New Roman" pitchFamily="18" charset="0"/>
            </a:rPr>
            <a:t>Environmental Issues</a:t>
          </a:r>
          <a:endParaRPr kumimoji="0" lang="en-CA" b="0" i="0" u="none" strike="noStrike" cap="none" normalizeH="0" baseline="0" smtClean="0">
            <a:ln>
              <a:noFill/>
            </a:ln>
            <a:solidFill>
              <a:schemeClr val="tx1"/>
            </a:solidFill>
            <a:effectLst/>
            <a:latin typeface="Arial" pitchFamily="34" charset="0"/>
            <a:cs typeface="Arial" pitchFamily="34" charset="0"/>
          </a:endParaRPr>
        </a:p>
      </dgm:t>
    </dgm:pt>
    <dgm:pt modelId="{CFA035A9-92D1-41FD-B3C3-813640274211}" type="parTrans" cxnId="{9FB569F3-0840-4E89-ACA4-1C60692DC717}">
      <dgm:prSet/>
      <dgm:spPr/>
    </dgm:pt>
    <dgm:pt modelId="{F531F10D-0AB8-4A8E-BE47-EB1DF2102AB9}" type="sibTrans" cxnId="{9FB569F3-0840-4E89-ACA4-1C60692DC717}">
      <dgm:prSet/>
      <dgm:spPr/>
    </dgm:pt>
    <dgm:pt modelId="{8EA5E4E3-BC3F-43BB-8A5E-1D00A47D443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Companies:</a:t>
          </a:r>
          <a:endParaRPr kumimoji="0" lang="en-CA" b="0" i="0" u="none" strike="noStrike" cap="none" normalizeH="0" baseline="0" smtClean="0">
            <a:ln>
              <a:noFill/>
            </a:ln>
            <a:solidFill>
              <a:schemeClr val="tx1"/>
            </a:solidFill>
            <a:effectLst/>
            <a:latin typeface="Arial" pitchFamily="34" charset="0"/>
            <a:cs typeface="Arial" pitchFamily="34" charset="0"/>
          </a:endParaRPr>
        </a:p>
      </dgm:t>
    </dgm:pt>
    <dgm:pt modelId="{9A31422A-226C-43D5-9A44-E519D531B4A2}" type="parTrans" cxnId="{4E01BF43-4F5C-4544-A297-C70AF81D05C8}">
      <dgm:prSet/>
      <dgm:spPr/>
      <dgm:t>
        <a:bodyPr/>
        <a:lstStyle/>
        <a:p>
          <a:endParaRPr lang="en-US"/>
        </a:p>
      </dgm:t>
    </dgm:pt>
    <dgm:pt modelId="{212B7473-5B07-47B2-AB76-D5A9A1141F55}" type="sibTrans" cxnId="{4E01BF43-4F5C-4544-A297-C70AF81D05C8}">
      <dgm:prSet/>
      <dgm:spPr/>
    </dgm:pt>
    <dgm:pt modelId="{C28BE0FE-6876-43F7-93BE-8BF590D08996}">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Environmental Organizations:</a:t>
          </a:r>
          <a:endParaRPr kumimoji="0" lang="en-CA" b="0" i="0" u="none" strike="noStrike" cap="none" normalizeH="0" baseline="0" smtClean="0">
            <a:ln>
              <a:noFill/>
            </a:ln>
            <a:solidFill>
              <a:schemeClr val="tx1"/>
            </a:solidFill>
            <a:effectLst/>
            <a:latin typeface="Arial" pitchFamily="34" charset="0"/>
            <a:cs typeface="Arial" pitchFamily="34" charset="0"/>
          </a:endParaRPr>
        </a:p>
      </dgm:t>
    </dgm:pt>
    <dgm:pt modelId="{7DDE8D9A-17EA-49C1-9F65-21E1289B1778}" type="parTrans" cxnId="{B9732EAD-7B20-48B5-8FFC-AA72DA590E31}">
      <dgm:prSet/>
      <dgm:spPr/>
      <dgm:t>
        <a:bodyPr/>
        <a:lstStyle/>
        <a:p>
          <a:endParaRPr lang="en-US"/>
        </a:p>
      </dgm:t>
    </dgm:pt>
    <dgm:pt modelId="{8F3C4068-ADE5-4E97-A3EE-3095744B9698}" type="sibTrans" cxnId="{B9732EAD-7B20-48B5-8FFC-AA72DA590E31}">
      <dgm:prSet/>
      <dgm:spPr/>
    </dgm:pt>
    <dgm:pt modelId="{656FE4AC-F054-4E2E-9CBF-DEA524283E4C}">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Consumers:</a:t>
          </a:r>
          <a:endParaRPr kumimoji="0" lang="en-CA" b="0" i="0" u="none" strike="noStrike" cap="none" normalizeH="0" baseline="0" smtClean="0">
            <a:ln>
              <a:noFill/>
            </a:ln>
            <a:solidFill>
              <a:schemeClr val="tx1"/>
            </a:solidFill>
            <a:effectLst/>
            <a:latin typeface="Arial" pitchFamily="34" charset="0"/>
            <a:cs typeface="Arial" pitchFamily="34" charset="0"/>
          </a:endParaRPr>
        </a:p>
      </dgm:t>
    </dgm:pt>
    <dgm:pt modelId="{41DDE50B-4E76-4FF7-BF3B-592C1E7F3781}" type="parTrans" cxnId="{083801E6-CC52-4442-A156-A5928BBDB5FD}">
      <dgm:prSet/>
      <dgm:spPr/>
      <dgm:t>
        <a:bodyPr/>
        <a:lstStyle/>
        <a:p>
          <a:endParaRPr lang="en-US"/>
        </a:p>
      </dgm:t>
    </dgm:pt>
    <dgm:pt modelId="{D478127B-0A8B-4D28-9CF2-E59CC8405331}" type="sibTrans" cxnId="{083801E6-CC52-4442-A156-A5928BBDB5FD}">
      <dgm:prSet/>
      <dgm:spPr/>
    </dgm:pt>
    <dgm:pt modelId="{8B9BBAE2-08B4-4D12-AE98-C6DBA9DBB694}">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Governments:</a:t>
          </a:r>
          <a:endParaRPr kumimoji="0" lang="en-CA" b="0" i="0" u="none" strike="noStrike" cap="none" normalizeH="0" baseline="0" smtClean="0">
            <a:ln>
              <a:noFill/>
            </a:ln>
            <a:solidFill>
              <a:schemeClr val="tx1"/>
            </a:solidFill>
            <a:effectLst/>
            <a:latin typeface="Arial" pitchFamily="34" charset="0"/>
            <a:cs typeface="Arial" pitchFamily="34" charset="0"/>
          </a:endParaRPr>
        </a:p>
      </dgm:t>
    </dgm:pt>
    <dgm:pt modelId="{A61E4FB8-D800-4B1B-82B4-4A2315236643}" type="parTrans" cxnId="{19FEF6C4-DA47-40B5-9506-D3BD30087C37}">
      <dgm:prSet/>
      <dgm:spPr/>
      <dgm:t>
        <a:bodyPr/>
        <a:lstStyle/>
        <a:p>
          <a:endParaRPr lang="en-US"/>
        </a:p>
      </dgm:t>
    </dgm:pt>
    <dgm:pt modelId="{EC307AA5-5FC0-4152-B967-A7416A4F0F12}" type="sibTrans" cxnId="{19FEF6C4-DA47-40B5-9506-D3BD30087C37}">
      <dgm:prSet/>
      <dgm:spPr/>
    </dgm:pt>
    <dgm:pt modelId="{227DC3C2-F662-497F-824A-9E2FD229739D}">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Aboriginal Peoples:</a:t>
          </a:r>
          <a:endParaRPr kumimoji="0" lang="en-CA" b="0" i="0" u="none" strike="noStrike" cap="none" normalizeH="0" baseline="0" smtClean="0">
            <a:ln>
              <a:noFill/>
            </a:ln>
            <a:solidFill>
              <a:schemeClr val="tx1"/>
            </a:solidFill>
            <a:effectLst/>
            <a:latin typeface="Arial" pitchFamily="34" charset="0"/>
            <a:cs typeface="Arial" pitchFamily="34" charset="0"/>
          </a:endParaRPr>
        </a:p>
      </dgm:t>
    </dgm:pt>
    <dgm:pt modelId="{A7F9B350-D3C6-4A2C-A5D2-D1AC50CBC76A}" type="parTrans" cxnId="{356E83F2-3CC1-4671-8151-22FE7EDC0E39}">
      <dgm:prSet/>
      <dgm:spPr/>
      <dgm:t>
        <a:bodyPr/>
        <a:lstStyle/>
        <a:p>
          <a:endParaRPr lang="en-US"/>
        </a:p>
      </dgm:t>
    </dgm:pt>
    <dgm:pt modelId="{83F8E85F-F832-4FE0-9B64-3AAF9F1929DB}" type="sibTrans" cxnId="{356E83F2-3CC1-4671-8151-22FE7EDC0E39}">
      <dgm:prSet/>
      <dgm:spPr/>
    </dgm:pt>
    <dgm:pt modelId="{F7D5CE64-4B9A-4B08-B3AD-D97E022A2C48}">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Workers:</a:t>
          </a:r>
          <a:endParaRPr kumimoji="0" lang="en-CA" b="0" i="0" u="none" strike="noStrike" cap="none" normalizeH="0" baseline="0" smtClean="0">
            <a:ln>
              <a:noFill/>
            </a:ln>
            <a:solidFill>
              <a:schemeClr val="tx1"/>
            </a:solidFill>
            <a:effectLst/>
            <a:latin typeface="Arial" pitchFamily="34" charset="0"/>
            <a:cs typeface="Arial" pitchFamily="34" charset="0"/>
          </a:endParaRPr>
        </a:p>
      </dgm:t>
    </dgm:pt>
    <dgm:pt modelId="{EAC85EBE-7D4D-459E-8364-D4CB0116F415}" type="parTrans" cxnId="{10BD5CC9-C97D-4294-9C98-D026BAD5DD05}">
      <dgm:prSet/>
      <dgm:spPr/>
      <dgm:t>
        <a:bodyPr/>
        <a:lstStyle/>
        <a:p>
          <a:endParaRPr lang="en-US"/>
        </a:p>
      </dgm:t>
    </dgm:pt>
    <dgm:pt modelId="{CB084D7A-65B5-4098-AD2A-8ABACCFF6B8C}" type="sibTrans" cxnId="{10BD5CC9-C97D-4294-9C98-D026BAD5DD05}">
      <dgm:prSet/>
      <dgm:spPr/>
    </dgm:pt>
    <dgm:pt modelId="{25CB5972-F370-471E-9AB7-E96796B6796A}" type="pres">
      <dgm:prSet presAssocID="{55F4B855-2017-481A-A9BB-7B2467C3230E}" presName="cycle" presStyleCnt="0">
        <dgm:presLayoutVars>
          <dgm:chMax val="1"/>
          <dgm:dir/>
          <dgm:animLvl val="ctr"/>
          <dgm:resizeHandles val="exact"/>
        </dgm:presLayoutVars>
      </dgm:prSet>
      <dgm:spPr/>
    </dgm:pt>
    <dgm:pt modelId="{114CCBC0-56B9-47AF-A5F5-870FB879E16B}" type="pres">
      <dgm:prSet presAssocID="{DB683192-7DC5-4BAA-8A83-C56212AE0785}" presName="centerShape" presStyleLbl="node0" presStyleIdx="0" presStyleCnt="1"/>
      <dgm:spPr/>
    </dgm:pt>
    <dgm:pt modelId="{8C20BF7F-2573-4B5B-9893-B57CF7C546FF}" type="pres">
      <dgm:prSet presAssocID="{9A31422A-226C-43D5-9A44-E519D531B4A2}" presName="Name9" presStyleLbl="parChTrans1D2" presStyleIdx="0" presStyleCnt="6"/>
      <dgm:spPr/>
    </dgm:pt>
    <dgm:pt modelId="{69FFCF78-AB56-4C92-B129-F0E802DDF29F}" type="pres">
      <dgm:prSet presAssocID="{9A31422A-226C-43D5-9A44-E519D531B4A2}" presName="connTx" presStyleLbl="parChTrans1D2" presStyleIdx="0" presStyleCnt="6"/>
      <dgm:spPr/>
    </dgm:pt>
    <dgm:pt modelId="{E5F4E5CD-6BE3-4DFF-A40E-8F63F0488001}" type="pres">
      <dgm:prSet presAssocID="{8EA5E4E3-BC3F-43BB-8A5E-1D00A47D4433}" presName="node" presStyleLbl="node1" presStyleIdx="0" presStyleCnt="6">
        <dgm:presLayoutVars>
          <dgm:bulletEnabled val="1"/>
        </dgm:presLayoutVars>
      </dgm:prSet>
      <dgm:spPr/>
    </dgm:pt>
    <dgm:pt modelId="{368B6F24-D918-46A2-BD1B-B28DDD4FC536}" type="pres">
      <dgm:prSet presAssocID="{7DDE8D9A-17EA-49C1-9F65-21E1289B1778}" presName="Name9" presStyleLbl="parChTrans1D2" presStyleIdx="1" presStyleCnt="6"/>
      <dgm:spPr/>
    </dgm:pt>
    <dgm:pt modelId="{18ADA567-112C-465B-B25B-4E19E359BA60}" type="pres">
      <dgm:prSet presAssocID="{7DDE8D9A-17EA-49C1-9F65-21E1289B1778}" presName="connTx" presStyleLbl="parChTrans1D2" presStyleIdx="1" presStyleCnt="6"/>
      <dgm:spPr/>
    </dgm:pt>
    <dgm:pt modelId="{9F8D1226-C31F-48E6-B5B8-DCBDEBA25409}" type="pres">
      <dgm:prSet presAssocID="{C28BE0FE-6876-43F7-93BE-8BF590D08996}" presName="node" presStyleLbl="node1" presStyleIdx="1" presStyleCnt="6">
        <dgm:presLayoutVars>
          <dgm:bulletEnabled val="1"/>
        </dgm:presLayoutVars>
      </dgm:prSet>
      <dgm:spPr/>
    </dgm:pt>
    <dgm:pt modelId="{092737B6-BCD9-4979-8571-656915638673}" type="pres">
      <dgm:prSet presAssocID="{41DDE50B-4E76-4FF7-BF3B-592C1E7F3781}" presName="Name9" presStyleLbl="parChTrans1D2" presStyleIdx="2" presStyleCnt="6"/>
      <dgm:spPr/>
    </dgm:pt>
    <dgm:pt modelId="{736F7234-A424-4713-9147-A72E900EB2F8}" type="pres">
      <dgm:prSet presAssocID="{41DDE50B-4E76-4FF7-BF3B-592C1E7F3781}" presName="connTx" presStyleLbl="parChTrans1D2" presStyleIdx="2" presStyleCnt="6"/>
      <dgm:spPr/>
    </dgm:pt>
    <dgm:pt modelId="{4662CE7F-22A8-401D-8DC9-4AB82C302AA2}" type="pres">
      <dgm:prSet presAssocID="{656FE4AC-F054-4E2E-9CBF-DEA524283E4C}" presName="node" presStyleLbl="node1" presStyleIdx="2" presStyleCnt="6">
        <dgm:presLayoutVars>
          <dgm:bulletEnabled val="1"/>
        </dgm:presLayoutVars>
      </dgm:prSet>
      <dgm:spPr/>
    </dgm:pt>
    <dgm:pt modelId="{5CD0F934-EE01-4A21-9A04-3EC831307622}" type="pres">
      <dgm:prSet presAssocID="{A61E4FB8-D800-4B1B-82B4-4A2315236643}" presName="Name9" presStyleLbl="parChTrans1D2" presStyleIdx="3" presStyleCnt="6"/>
      <dgm:spPr/>
    </dgm:pt>
    <dgm:pt modelId="{BE81D153-0359-4806-BFEB-F480D99693BA}" type="pres">
      <dgm:prSet presAssocID="{A61E4FB8-D800-4B1B-82B4-4A2315236643}" presName="connTx" presStyleLbl="parChTrans1D2" presStyleIdx="3" presStyleCnt="6"/>
      <dgm:spPr/>
    </dgm:pt>
    <dgm:pt modelId="{9E842204-3F4C-4FC3-9B9D-03DC6F3DB761}" type="pres">
      <dgm:prSet presAssocID="{8B9BBAE2-08B4-4D12-AE98-C6DBA9DBB694}" presName="node" presStyleLbl="node1" presStyleIdx="3" presStyleCnt="6">
        <dgm:presLayoutVars>
          <dgm:bulletEnabled val="1"/>
        </dgm:presLayoutVars>
      </dgm:prSet>
      <dgm:spPr/>
    </dgm:pt>
    <dgm:pt modelId="{7D67930D-1327-4882-BD80-CD0ED057C148}" type="pres">
      <dgm:prSet presAssocID="{A7F9B350-D3C6-4A2C-A5D2-D1AC50CBC76A}" presName="Name9" presStyleLbl="parChTrans1D2" presStyleIdx="4" presStyleCnt="6"/>
      <dgm:spPr/>
    </dgm:pt>
    <dgm:pt modelId="{04F8A792-78E2-4163-B06A-545E458002A3}" type="pres">
      <dgm:prSet presAssocID="{A7F9B350-D3C6-4A2C-A5D2-D1AC50CBC76A}" presName="connTx" presStyleLbl="parChTrans1D2" presStyleIdx="4" presStyleCnt="6"/>
      <dgm:spPr/>
    </dgm:pt>
    <dgm:pt modelId="{08DD8442-022B-4C29-B95E-8C6FB058E96F}" type="pres">
      <dgm:prSet presAssocID="{227DC3C2-F662-497F-824A-9E2FD229739D}" presName="node" presStyleLbl="node1" presStyleIdx="4" presStyleCnt="6">
        <dgm:presLayoutVars>
          <dgm:bulletEnabled val="1"/>
        </dgm:presLayoutVars>
      </dgm:prSet>
      <dgm:spPr/>
    </dgm:pt>
    <dgm:pt modelId="{69823CCB-07B7-4157-9C40-526D82EF10FE}" type="pres">
      <dgm:prSet presAssocID="{EAC85EBE-7D4D-459E-8364-D4CB0116F415}" presName="Name9" presStyleLbl="parChTrans1D2" presStyleIdx="5" presStyleCnt="6"/>
      <dgm:spPr/>
    </dgm:pt>
    <dgm:pt modelId="{97AF097D-3D0B-4BE0-A695-A3D33F68CF34}" type="pres">
      <dgm:prSet presAssocID="{EAC85EBE-7D4D-459E-8364-D4CB0116F415}" presName="connTx" presStyleLbl="parChTrans1D2" presStyleIdx="5" presStyleCnt="6"/>
      <dgm:spPr/>
    </dgm:pt>
    <dgm:pt modelId="{3CB7369B-AE0A-443A-AAB3-A432C3105BEC}" type="pres">
      <dgm:prSet presAssocID="{F7D5CE64-4B9A-4B08-B3AD-D97E022A2C48}" presName="node" presStyleLbl="node1" presStyleIdx="5" presStyleCnt="6">
        <dgm:presLayoutVars>
          <dgm:bulletEnabled val="1"/>
        </dgm:presLayoutVars>
      </dgm:prSet>
      <dgm:spPr/>
    </dgm:pt>
  </dgm:ptLst>
  <dgm:cxnLst>
    <dgm:cxn modelId="{FAD70B62-26BB-49BF-843E-75C7C9538832}" type="presOf" srcId="{9A31422A-226C-43D5-9A44-E519D531B4A2}" destId="{8C20BF7F-2573-4B5B-9893-B57CF7C546FF}" srcOrd="0" destOrd="0" presId="urn:microsoft.com/office/officeart/2005/8/layout/radial1"/>
    <dgm:cxn modelId="{95F63C48-393D-4D1F-92AD-48315DC12827}" type="presOf" srcId="{F7D5CE64-4B9A-4B08-B3AD-D97E022A2C48}" destId="{3CB7369B-AE0A-443A-AAB3-A432C3105BEC}" srcOrd="0" destOrd="0" presId="urn:microsoft.com/office/officeart/2005/8/layout/radial1"/>
    <dgm:cxn modelId="{A224F96E-4DC8-4E23-92E0-2FDFD3F59470}" type="presOf" srcId="{7DDE8D9A-17EA-49C1-9F65-21E1289B1778}" destId="{18ADA567-112C-465B-B25B-4E19E359BA60}" srcOrd="1" destOrd="0" presId="urn:microsoft.com/office/officeart/2005/8/layout/radial1"/>
    <dgm:cxn modelId="{90FC60EA-CD9E-4CFF-B794-02F8D00CC528}" type="presOf" srcId="{227DC3C2-F662-497F-824A-9E2FD229739D}" destId="{08DD8442-022B-4C29-B95E-8C6FB058E96F}" srcOrd="0" destOrd="0" presId="urn:microsoft.com/office/officeart/2005/8/layout/radial1"/>
    <dgm:cxn modelId="{A374D1D6-7C71-4BA8-B548-28C83D99083F}" type="presOf" srcId="{EAC85EBE-7D4D-459E-8364-D4CB0116F415}" destId="{97AF097D-3D0B-4BE0-A695-A3D33F68CF34}" srcOrd="1" destOrd="0" presId="urn:microsoft.com/office/officeart/2005/8/layout/radial1"/>
    <dgm:cxn modelId="{9FB569F3-0840-4E89-ACA4-1C60692DC717}" srcId="{55F4B855-2017-481A-A9BB-7B2467C3230E}" destId="{DB683192-7DC5-4BAA-8A83-C56212AE0785}" srcOrd="0" destOrd="0" parTransId="{CFA035A9-92D1-41FD-B3C3-813640274211}" sibTransId="{F531F10D-0AB8-4A8E-BE47-EB1DF2102AB9}"/>
    <dgm:cxn modelId="{4716F2FC-A0F2-40E3-8DFC-C4B571A307A7}" type="presOf" srcId="{A7F9B350-D3C6-4A2C-A5D2-D1AC50CBC76A}" destId="{04F8A792-78E2-4163-B06A-545E458002A3}" srcOrd="1" destOrd="0" presId="urn:microsoft.com/office/officeart/2005/8/layout/radial1"/>
    <dgm:cxn modelId="{B29D6C2B-E8F3-4C39-8797-613BE79B41BF}" type="presOf" srcId="{7DDE8D9A-17EA-49C1-9F65-21E1289B1778}" destId="{368B6F24-D918-46A2-BD1B-B28DDD4FC536}" srcOrd="0" destOrd="0" presId="urn:microsoft.com/office/officeart/2005/8/layout/radial1"/>
    <dgm:cxn modelId="{CC1C8B0E-2A8B-4AD8-B83B-32C95A8ACB50}" type="presOf" srcId="{DB683192-7DC5-4BAA-8A83-C56212AE0785}" destId="{114CCBC0-56B9-47AF-A5F5-870FB879E16B}" srcOrd="0" destOrd="0" presId="urn:microsoft.com/office/officeart/2005/8/layout/radial1"/>
    <dgm:cxn modelId="{647AEBF9-A344-472E-A1B7-417E2B1520FA}" type="presOf" srcId="{EAC85EBE-7D4D-459E-8364-D4CB0116F415}" destId="{69823CCB-07B7-4157-9C40-526D82EF10FE}" srcOrd="0" destOrd="0" presId="urn:microsoft.com/office/officeart/2005/8/layout/radial1"/>
    <dgm:cxn modelId="{7E150670-92A9-4325-A075-D1C496FD51E3}" type="presOf" srcId="{656FE4AC-F054-4E2E-9CBF-DEA524283E4C}" destId="{4662CE7F-22A8-401D-8DC9-4AB82C302AA2}" srcOrd="0" destOrd="0" presId="urn:microsoft.com/office/officeart/2005/8/layout/radial1"/>
    <dgm:cxn modelId="{10BD5CC9-C97D-4294-9C98-D026BAD5DD05}" srcId="{DB683192-7DC5-4BAA-8A83-C56212AE0785}" destId="{F7D5CE64-4B9A-4B08-B3AD-D97E022A2C48}" srcOrd="5" destOrd="0" parTransId="{EAC85EBE-7D4D-459E-8364-D4CB0116F415}" sibTransId="{CB084D7A-65B5-4098-AD2A-8ABACCFF6B8C}"/>
    <dgm:cxn modelId="{A803624F-1B8F-4FD1-A189-639B201B7DDF}" type="presOf" srcId="{C28BE0FE-6876-43F7-93BE-8BF590D08996}" destId="{9F8D1226-C31F-48E6-B5B8-DCBDEBA25409}" srcOrd="0" destOrd="0" presId="urn:microsoft.com/office/officeart/2005/8/layout/radial1"/>
    <dgm:cxn modelId="{FCC7F8FB-FA5F-4063-BAF6-6CD6856D06F1}" type="presOf" srcId="{41DDE50B-4E76-4FF7-BF3B-592C1E7F3781}" destId="{736F7234-A424-4713-9147-A72E900EB2F8}" srcOrd="1" destOrd="0" presId="urn:microsoft.com/office/officeart/2005/8/layout/radial1"/>
    <dgm:cxn modelId="{4E01BF43-4F5C-4544-A297-C70AF81D05C8}" srcId="{DB683192-7DC5-4BAA-8A83-C56212AE0785}" destId="{8EA5E4E3-BC3F-43BB-8A5E-1D00A47D4433}" srcOrd="0" destOrd="0" parTransId="{9A31422A-226C-43D5-9A44-E519D531B4A2}" sibTransId="{212B7473-5B07-47B2-AB76-D5A9A1141F55}"/>
    <dgm:cxn modelId="{6A28309F-1803-4878-A299-B96B2209C59D}" type="presOf" srcId="{9A31422A-226C-43D5-9A44-E519D531B4A2}" destId="{69FFCF78-AB56-4C92-B129-F0E802DDF29F}" srcOrd="1" destOrd="0" presId="urn:microsoft.com/office/officeart/2005/8/layout/radial1"/>
    <dgm:cxn modelId="{2AF584DB-1A2C-4786-9C24-FC8052CE9DED}" type="presOf" srcId="{8B9BBAE2-08B4-4D12-AE98-C6DBA9DBB694}" destId="{9E842204-3F4C-4FC3-9B9D-03DC6F3DB761}" srcOrd="0" destOrd="0" presId="urn:microsoft.com/office/officeart/2005/8/layout/radial1"/>
    <dgm:cxn modelId="{083801E6-CC52-4442-A156-A5928BBDB5FD}" srcId="{DB683192-7DC5-4BAA-8A83-C56212AE0785}" destId="{656FE4AC-F054-4E2E-9CBF-DEA524283E4C}" srcOrd="2" destOrd="0" parTransId="{41DDE50B-4E76-4FF7-BF3B-592C1E7F3781}" sibTransId="{D478127B-0A8B-4D28-9CF2-E59CC8405331}"/>
    <dgm:cxn modelId="{985CAAB8-DC21-4343-BB2E-40F1F7279AE6}" type="presOf" srcId="{A7F9B350-D3C6-4A2C-A5D2-D1AC50CBC76A}" destId="{7D67930D-1327-4882-BD80-CD0ED057C148}" srcOrd="0" destOrd="0" presId="urn:microsoft.com/office/officeart/2005/8/layout/radial1"/>
    <dgm:cxn modelId="{863C3352-4377-444C-9B72-D9CE2B1890EC}" type="presOf" srcId="{A61E4FB8-D800-4B1B-82B4-4A2315236643}" destId="{BE81D153-0359-4806-BFEB-F480D99693BA}" srcOrd="1" destOrd="0" presId="urn:microsoft.com/office/officeart/2005/8/layout/radial1"/>
    <dgm:cxn modelId="{CBCC8213-060A-413C-9931-1AC37892C809}" type="presOf" srcId="{55F4B855-2017-481A-A9BB-7B2467C3230E}" destId="{25CB5972-F370-471E-9AB7-E96796B6796A}" srcOrd="0" destOrd="0" presId="urn:microsoft.com/office/officeart/2005/8/layout/radial1"/>
    <dgm:cxn modelId="{CFE616AB-ABF8-4314-A27B-1E77F864A00A}" type="presOf" srcId="{A61E4FB8-D800-4B1B-82B4-4A2315236643}" destId="{5CD0F934-EE01-4A21-9A04-3EC831307622}" srcOrd="0" destOrd="0" presId="urn:microsoft.com/office/officeart/2005/8/layout/radial1"/>
    <dgm:cxn modelId="{2900BE6C-1E2F-4296-93CD-B7820553BC66}" type="presOf" srcId="{8EA5E4E3-BC3F-43BB-8A5E-1D00A47D4433}" destId="{E5F4E5CD-6BE3-4DFF-A40E-8F63F0488001}" srcOrd="0" destOrd="0" presId="urn:microsoft.com/office/officeart/2005/8/layout/radial1"/>
    <dgm:cxn modelId="{356E83F2-3CC1-4671-8151-22FE7EDC0E39}" srcId="{DB683192-7DC5-4BAA-8A83-C56212AE0785}" destId="{227DC3C2-F662-497F-824A-9E2FD229739D}" srcOrd="4" destOrd="0" parTransId="{A7F9B350-D3C6-4A2C-A5D2-D1AC50CBC76A}" sibTransId="{83F8E85F-F832-4FE0-9B64-3AAF9F1929DB}"/>
    <dgm:cxn modelId="{19FEF6C4-DA47-40B5-9506-D3BD30087C37}" srcId="{DB683192-7DC5-4BAA-8A83-C56212AE0785}" destId="{8B9BBAE2-08B4-4D12-AE98-C6DBA9DBB694}" srcOrd="3" destOrd="0" parTransId="{A61E4FB8-D800-4B1B-82B4-4A2315236643}" sibTransId="{EC307AA5-5FC0-4152-B967-A7416A4F0F12}"/>
    <dgm:cxn modelId="{333EDA11-F41F-4B5F-A75A-2C1AA3FF6D63}" type="presOf" srcId="{41DDE50B-4E76-4FF7-BF3B-592C1E7F3781}" destId="{092737B6-BCD9-4979-8571-656915638673}" srcOrd="0" destOrd="0" presId="urn:microsoft.com/office/officeart/2005/8/layout/radial1"/>
    <dgm:cxn modelId="{B9732EAD-7B20-48B5-8FFC-AA72DA590E31}" srcId="{DB683192-7DC5-4BAA-8A83-C56212AE0785}" destId="{C28BE0FE-6876-43F7-93BE-8BF590D08996}" srcOrd="1" destOrd="0" parTransId="{7DDE8D9A-17EA-49C1-9F65-21E1289B1778}" sibTransId="{8F3C4068-ADE5-4E97-A3EE-3095744B9698}"/>
    <dgm:cxn modelId="{8B53C13D-26F8-4091-9015-48A3CF05DD6B}" type="presParOf" srcId="{25CB5972-F370-471E-9AB7-E96796B6796A}" destId="{114CCBC0-56B9-47AF-A5F5-870FB879E16B}" srcOrd="0" destOrd="0" presId="urn:microsoft.com/office/officeart/2005/8/layout/radial1"/>
    <dgm:cxn modelId="{E1EA0C2A-F056-4375-8E1E-1A3869523A49}" type="presParOf" srcId="{25CB5972-F370-471E-9AB7-E96796B6796A}" destId="{8C20BF7F-2573-4B5B-9893-B57CF7C546FF}" srcOrd="1" destOrd="0" presId="urn:microsoft.com/office/officeart/2005/8/layout/radial1"/>
    <dgm:cxn modelId="{E318207C-13AB-4DC6-8CA0-AA601BA8BAA7}" type="presParOf" srcId="{8C20BF7F-2573-4B5B-9893-B57CF7C546FF}" destId="{69FFCF78-AB56-4C92-B129-F0E802DDF29F}" srcOrd="0" destOrd="0" presId="urn:microsoft.com/office/officeart/2005/8/layout/radial1"/>
    <dgm:cxn modelId="{B08A5CB8-8CF9-4A04-83F5-7FFB5F4319EB}" type="presParOf" srcId="{25CB5972-F370-471E-9AB7-E96796B6796A}" destId="{E5F4E5CD-6BE3-4DFF-A40E-8F63F0488001}" srcOrd="2" destOrd="0" presId="urn:microsoft.com/office/officeart/2005/8/layout/radial1"/>
    <dgm:cxn modelId="{4F010882-0CA6-4E05-93A8-DCF02A15C275}" type="presParOf" srcId="{25CB5972-F370-471E-9AB7-E96796B6796A}" destId="{368B6F24-D918-46A2-BD1B-B28DDD4FC536}" srcOrd="3" destOrd="0" presId="urn:microsoft.com/office/officeart/2005/8/layout/radial1"/>
    <dgm:cxn modelId="{2723233E-7FF3-43A9-923D-4CF0F3E56EBF}" type="presParOf" srcId="{368B6F24-D918-46A2-BD1B-B28DDD4FC536}" destId="{18ADA567-112C-465B-B25B-4E19E359BA60}" srcOrd="0" destOrd="0" presId="urn:microsoft.com/office/officeart/2005/8/layout/radial1"/>
    <dgm:cxn modelId="{44EB7D31-DC32-4E19-A524-AF10498E1893}" type="presParOf" srcId="{25CB5972-F370-471E-9AB7-E96796B6796A}" destId="{9F8D1226-C31F-48E6-B5B8-DCBDEBA25409}" srcOrd="4" destOrd="0" presId="urn:microsoft.com/office/officeart/2005/8/layout/radial1"/>
    <dgm:cxn modelId="{BA66D67D-C609-4D6E-ADEE-78974784CB22}" type="presParOf" srcId="{25CB5972-F370-471E-9AB7-E96796B6796A}" destId="{092737B6-BCD9-4979-8571-656915638673}" srcOrd="5" destOrd="0" presId="urn:microsoft.com/office/officeart/2005/8/layout/radial1"/>
    <dgm:cxn modelId="{86FAA777-42FC-4628-9930-816C8B9E986C}" type="presParOf" srcId="{092737B6-BCD9-4979-8571-656915638673}" destId="{736F7234-A424-4713-9147-A72E900EB2F8}" srcOrd="0" destOrd="0" presId="urn:microsoft.com/office/officeart/2005/8/layout/radial1"/>
    <dgm:cxn modelId="{5D43C763-ED73-47D4-B3CC-0949712D99EB}" type="presParOf" srcId="{25CB5972-F370-471E-9AB7-E96796B6796A}" destId="{4662CE7F-22A8-401D-8DC9-4AB82C302AA2}" srcOrd="6" destOrd="0" presId="urn:microsoft.com/office/officeart/2005/8/layout/radial1"/>
    <dgm:cxn modelId="{99E4C610-E3FA-4284-80B8-9F6795FBDEE1}" type="presParOf" srcId="{25CB5972-F370-471E-9AB7-E96796B6796A}" destId="{5CD0F934-EE01-4A21-9A04-3EC831307622}" srcOrd="7" destOrd="0" presId="urn:microsoft.com/office/officeart/2005/8/layout/radial1"/>
    <dgm:cxn modelId="{B22BC735-0C85-4551-AE7B-C932175D6448}" type="presParOf" srcId="{5CD0F934-EE01-4A21-9A04-3EC831307622}" destId="{BE81D153-0359-4806-BFEB-F480D99693BA}" srcOrd="0" destOrd="0" presId="urn:microsoft.com/office/officeart/2005/8/layout/radial1"/>
    <dgm:cxn modelId="{CFABB496-DB2F-4D2C-B353-7B815498BCA6}" type="presParOf" srcId="{25CB5972-F370-471E-9AB7-E96796B6796A}" destId="{9E842204-3F4C-4FC3-9B9D-03DC6F3DB761}" srcOrd="8" destOrd="0" presId="urn:microsoft.com/office/officeart/2005/8/layout/radial1"/>
    <dgm:cxn modelId="{25CCA2AE-B38C-4E4A-9B7F-3B5567AB1EE7}" type="presParOf" srcId="{25CB5972-F370-471E-9AB7-E96796B6796A}" destId="{7D67930D-1327-4882-BD80-CD0ED057C148}" srcOrd="9" destOrd="0" presId="urn:microsoft.com/office/officeart/2005/8/layout/radial1"/>
    <dgm:cxn modelId="{CD7A0AD7-9853-4C6D-8498-69F189415EE6}" type="presParOf" srcId="{7D67930D-1327-4882-BD80-CD0ED057C148}" destId="{04F8A792-78E2-4163-B06A-545E458002A3}" srcOrd="0" destOrd="0" presId="urn:microsoft.com/office/officeart/2005/8/layout/radial1"/>
    <dgm:cxn modelId="{D658CD8A-5B13-414C-A68F-2F1138EE7260}" type="presParOf" srcId="{25CB5972-F370-471E-9AB7-E96796B6796A}" destId="{08DD8442-022B-4C29-B95E-8C6FB058E96F}" srcOrd="10" destOrd="0" presId="urn:microsoft.com/office/officeart/2005/8/layout/radial1"/>
    <dgm:cxn modelId="{A3280046-DB46-4EBD-8638-9B4D53334962}" type="presParOf" srcId="{25CB5972-F370-471E-9AB7-E96796B6796A}" destId="{69823CCB-07B7-4157-9C40-526D82EF10FE}" srcOrd="11" destOrd="0" presId="urn:microsoft.com/office/officeart/2005/8/layout/radial1"/>
    <dgm:cxn modelId="{C68CE1ED-7C41-48C6-B532-AA1D01C2831E}" type="presParOf" srcId="{69823CCB-07B7-4157-9C40-526D82EF10FE}" destId="{97AF097D-3D0B-4BE0-A695-A3D33F68CF34}" srcOrd="0" destOrd="0" presId="urn:microsoft.com/office/officeart/2005/8/layout/radial1"/>
    <dgm:cxn modelId="{2529ED34-8140-41AA-886C-86E8C5CF707D}" type="presParOf" srcId="{25CB5972-F370-471E-9AB7-E96796B6796A}" destId="{3CB7369B-AE0A-443A-AAB3-A432C3105BEC}" srcOrd="12"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4CCBC0-56B9-47AF-A5F5-870FB879E16B}">
      <dsp:nvSpPr>
        <dsp:cNvPr id="0" name=""/>
        <dsp:cNvSpPr/>
      </dsp:nvSpPr>
      <dsp:spPr>
        <a:xfrm>
          <a:off x="1957613" y="1603204"/>
          <a:ext cx="1218747" cy="1218747"/>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sz="900" b="1" i="0" u="none" strike="noStrike" kern="1200" cap="none" normalizeH="0" baseline="0" smtClean="0">
              <a:ln>
                <a:noFill/>
              </a:ln>
              <a:solidFill>
                <a:schemeClr val="tx1"/>
              </a:solidFill>
              <a:effectLst/>
              <a:latin typeface="Arial" pitchFamily="34" charset="0"/>
              <a:ea typeface="Calibri" pitchFamily="34" charset="0"/>
              <a:cs typeface="Times New Roman" pitchFamily="18" charset="0"/>
            </a:rPr>
            <a:t>Environmental Issues</a:t>
          </a:r>
          <a:endParaRPr kumimoji="0" lang="en-CA" sz="900" b="0" i="0" u="none" strike="noStrike" kern="1200" cap="none" normalizeH="0" baseline="0" smtClean="0">
            <a:ln>
              <a:noFill/>
            </a:ln>
            <a:solidFill>
              <a:schemeClr val="tx1"/>
            </a:solidFill>
            <a:effectLst/>
            <a:latin typeface="Arial" pitchFamily="34" charset="0"/>
            <a:cs typeface="Arial" pitchFamily="34" charset="0"/>
          </a:endParaRPr>
        </a:p>
      </dsp:txBody>
      <dsp:txXfrm>
        <a:off x="2136094" y="1781685"/>
        <a:ext cx="861785" cy="861785"/>
      </dsp:txXfrm>
    </dsp:sp>
    <dsp:sp modelId="{8C20BF7F-2573-4B5B-9893-B57CF7C546FF}">
      <dsp:nvSpPr>
        <dsp:cNvPr id="0" name=""/>
        <dsp:cNvSpPr/>
      </dsp:nvSpPr>
      <dsp:spPr>
        <a:xfrm rot="16200000">
          <a:off x="2382937" y="1397789"/>
          <a:ext cx="368099" cy="42729"/>
        </a:xfrm>
        <a:custGeom>
          <a:avLst/>
          <a:gdLst/>
          <a:ahLst/>
          <a:cxnLst/>
          <a:rect l="0" t="0" r="0" b="0"/>
          <a:pathLst>
            <a:path>
              <a:moveTo>
                <a:pt x="0" y="21364"/>
              </a:moveTo>
              <a:lnTo>
                <a:pt x="368099" y="21364"/>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557785" y="1409952"/>
        <a:ext cx="18404" cy="18404"/>
      </dsp:txXfrm>
    </dsp:sp>
    <dsp:sp modelId="{E5F4E5CD-6BE3-4DFF-A40E-8F63F0488001}">
      <dsp:nvSpPr>
        <dsp:cNvPr id="0" name=""/>
        <dsp:cNvSpPr/>
      </dsp:nvSpPr>
      <dsp:spPr>
        <a:xfrm>
          <a:off x="1957613" y="16357"/>
          <a:ext cx="1218747" cy="1218747"/>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sz="1000" b="0" i="0" u="none" strike="noStrike" kern="1200" cap="none" normalizeH="0" baseline="0" smtClean="0">
              <a:ln>
                <a:noFill/>
              </a:ln>
              <a:solidFill>
                <a:schemeClr val="tx1"/>
              </a:solidFill>
              <a:effectLst/>
              <a:latin typeface="Arial" pitchFamily="34" charset="0"/>
              <a:ea typeface="Calibri" pitchFamily="34" charset="0"/>
              <a:cs typeface="Times New Roman" pitchFamily="18" charset="0"/>
            </a:rPr>
            <a:t>Companies:</a:t>
          </a:r>
          <a:endParaRPr kumimoji="0" lang="en-CA" sz="1000" b="0" i="0" u="none" strike="noStrike" kern="1200" cap="none" normalizeH="0" baseline="0" smtClean="0">
            <a:ln>
              <a:noFill/>
            </a:ln>
            <a:solidFill>
              <a:schemeClr val="tx1"/>
            </a:solidFill>
            <a:effectLst/>
            <a:latin typeface="Arial" pitchFamily="34" charset="0"/>
            <a:cs typeface="Arial" pitchFamily="34" charset="0"/>
          </a:endParaRPr>
        </a:p>
      </dsp:txBody>
      <dsp:txXfrm>
        <a:off x="2136094" y="194838"/>
        <a:ext cx="861785" cy="861785"/>
      </dsp:txXfrm>
    </dsp:sp>
    <dsp:sp modelId="{368B6F24-D918-46A2-BD1B-B28DDD4FC536}">
      <dsp:nvSpPr>
        <dsp:cNvPr id="0" name=""/>
        <dsp:cNvSpPr/>
      </dsp:nvSpPr>
      <dsp:spPr>
        <a:xfrm rot="19800000">
          <a:off x="3070062" y="1794501"/>
          <a:ext cx="368099" cy="42729"/>
        </a:xfrm>
        <a:custGeom>
          <a:avLst/>
          <a:gdLst/>
          <a:ahLst/>
          <a:cxnLst/>
          <a:rect l="0" t="0" r="0" b="0"/>
          <a:pathLst>
            <a:path>
              <a:moveTo>
                <a:pt x="0" y="21364"/>
              </a:moveTo>
              <a:lnTo>
                <a:pt x="368099" y="21364"/>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244909" y="1806663"/>
        <a:ext cx="18404" cy="18404"/>
      </dsp:txXfrm>
    </dsp:sp>
    <dsp:sp modelId="{9F8D1226-C31F-48E6-B5B8-DCBDEBA25409}">
      <dsp:nvSpPr>
        <dsp:cNvPr id="0" name=""/>
        <dsp:cNvSpPr/>
      </dsp:nvSpPr>
      <dsp:spPr>
        <a:xfrm>
          <a:off x="3331863" y="809781"/>
          <a:ext cx="1218747" cy="1218747"/>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sz="1000" b="0" i="0" u="none" strike="noStrike" kern="1200" cap="none" normalizeH="0" baseline="0" smtClean="0">
              <a:ln>
                <a:noFill/>
              </a:ln>
              <a:solidFill>
                <a:schemeClr val="tx1"/>
              </a:solidFill>
              <a:effectLst/>
              <a:latin typeface="Arial" pitchFamily="34" charset="0"/>
              <a:ea typeface="Calibri" pitchFamily="34" charset="0"/>
              <a:cs typeface="Times New Roman" pitchFamily="18" charset="0"/>
            </a:rPr>
            <a:t>Environmental Organizations:</a:t>
          </a:r>
          <a:endParaRPr kumimoji="0" lang="en-CA" sz="1000" b="0" i="0" u="none" strike="noStrike" kern="1200" cap="none" normalizeH="0" baseline="0" smtClean="0">
            <a:ln>
              <a:noFill/>
            </a:ln>
            <a:solidFill>
              <a:schemeClr val="tx1"/>
            </a:solidFill>
            <a:effectLst/>
            <a:latin typeface="Arial" pitchFamily="34" charset="0"/>
            <a:cs typeface="Arial" pitchFamily="34" charset="0"/>
          </a:endParaRPr>
        </a:p>
      </dsp:txBody>
      <dsp:txXfrm>
        <a:off x="3510344" y="988262"/>
        <a:ext cx="861785" cy="861785"/>
      </dsp:txXfrm>
    </dsp:sp>
    <dsp:sp modelId="{092737B6-BCD9-4979-8571-656915638673}">
      <dsp:nvSpPr>
        <dsp:cNvPr id="0" name=""/>
        <dsp:cNvSpPr/>
      </dsp:nvSpPr>
      <dsp:spPr>
        <a:xfrm rot="1800000">
          <a:off x="3070062" y="2587924"/>
          <a:ext cx="368099" cy="42729"/>
        </a:xfrm>
        <a:custGeom>
          <a:avLst/>
          <a:gdLst/>
          <a:ahLst/>
          <a:cxnLst/>
          <a:rect l="0" t="0" r="0" b="0"/>
          <a:pathLst>
            <a:path>
              <a:moveTo>
                <a:pt x="0" y="21364"/>
              </a:moveTo>
              <a:lnTo>
                <a:pt x="368099" y="21364"/>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244909" y="2600087"/>
        <a:ext cx="18404" cy="18404"/>
      </dsp:txXfrm>
    </dsp:sp>
    <dsp:sp modelId="{4662CE7F-22A8-401D-8DC9-4AB82C302AA2}">
      <dsp:nvSpPr>
        <dsp:cNvPr id="0" name=""/>
        <dsp:cNvSpPr/>
      </dsp:nvSpPr>
      <dsp:spPr>
        <a:xfrm>
          <a:off x="3331863" y="2396627"/>
          <a:ext cx="1218747" cy="1218747"/>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sz="1000" b="0" i="0" u="none" strike="noStrike" kern="1200" cap="none" normalizeH="0" baseline="0" smtClean="0">
              <a:ln>
                <a:noFill/>
              </a:ln>
              <a:solidFill>
                <a:schemeClr val="tx1"/>
              </a:solidFill>
              <a:effectLst/>
              <a:latin typeface="Arial" pitchFamily="34" charset="0"/>
              <a:ea typeface="Calibri" pitchFamily="34" charset="0"/>
              <a:cs typeface="Times New Roman" pitchFamily="18" charset="0"/>
            </a:rPr>
            <a:t>Consumers:</a:t>
          </a:r>
          <a:endParaRPr kumimoji="0" lang="en-CA" sz="1000" b="0" i="0" u="none" strike="noStrike" kern="1200" cap="none" normalizeH="0" baseline="0" smtClean="0">
            <a:ln>
              <a:noFill/>
            </a:ln>
            <a:solidFill>
              <a:schemeClr val="tx1"/>
            </a:solidFill>
            <a:effectLst/>
            <a:latin typeface="Arial" pitchFamily="34" charset="0"/>
            <a:cs typeface="Arial" pitchFamily="34" charset="0"/>
          </a:endParaRPr>
        </a:p>
      </dsp:txBody>
      <dsp:txXfrm>
        <a:off x="3510344" y="2575108"/>
        <a:ext cx="861785" cy="861785"/>
      </dsp:txXfrm>
    </dsp:sp>
    <dsp:sp modelId="{5CD0F934-EE01-4A21-9A04-3EC831307622}">
      <dsp:nvSpPr>
        <dsp:cNvPr id="0" name=""/>
        <dsp:cNvSpPr/>
      </dsp:nvSpPr>
      <dsp:spPr>
        <a:xfrm rot="5400000">
          <a:off x="2382937" y="2984636"/>
          <a:ext cx="368099" cy="42729"/>
        </a:xfrm>
        <a:custGeom>
          <a:avLst/>
          <a:gdLst/>
          <a:ahLst/>
          <a:cxnLst/>
          <a:rect l="0" t="0" r="0" b="0"/>
          <a:pathLst>
            <a:path>
              <a:moveTo>
                <a:pt x="0" y="21364"/>
              </a:moveTo>
              <a:lnTo>
                <a:pt x="368099" y="21364"/>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557785" y="2996798"/>
        <a:ext cx="18404" cy="18404"/>
      </dsp:txXfrm>
    </dsp:sp>
    <dsp:sp modelId="{9E842204-3F4C-4FC3-9B9D-03DC6F3DB761}">
      <dsp:nvSpPr>
        <dsp:cNvPr id="0" name=""/>
        <dsp:cNvSpPr/>
      </dsp:nvSpPr>
      <dsp:spPr>
        <a:xfrm>
          <a:off x="1957613" y="3190051"/>
          <a:ext cx="1218747" cy="1218747"/>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sz="1000" b="0" i="0" u="none" strike="noStrike" kern="1200" cap="none" normalizeH="0" baseline="0" smtClean="0">
              <a:ln>
                <a:noFill/>
              </a:ln>
              <a:solidFill>
                <a:schemeClr val="tx1"/>
              </a:solidFill>
              <a:effectLst/>
              <a:latin typeface="Arial" pitchFamily="34" charset="0"/>
              <a:ea typeface="Calibri" pitchFamily="34" charset="0"/>
              <a:cs typeface="Times New Roman" pitchFamily="18" charset="0"/>
            </a:rPr>
            <a:t>Governments:</a:t>
          </a:r>
          <a:endParaRPr kumimoji="0" lang="en-CA" sz="1000" b="0" i="0" u="none" strike="noStrike" kern="1200" cap="none" normalizeH="0" baseline="0" smtClean="0">
            <a:ln>
              <a:noFill/>
            </a:ln>
            <a:solidFill>
              <a:schemeClr val="tx1"/>
            </a:solidFill>
            <a:effectLst/>
            <a:latin typeface="Arial" pitchFamily="34" charset="0"/>
            <a:cs typeface="Arial" pitchFamily="34" charset="0"/>
          </a:endParaRPr>
        </a:p>
      </dsp:txBody>
      <dsp:txXfrm>
        <a:off x="2136094" y="3368532"/>
        <a:ext cx="861785" cy="861785"/>
      </dsp:txXfrm>
    </dsp:sp>
    <dsp:sp modelId="{7D67930D-1327-4882-BD80-CD0ED057C148}">
      <dsp:nvSpPr>
        <dsp:cNvPr id="0" name=""/>
        <dsp:cNvSpPr/>
      </dsp:nvSpPr>
      <dsp:spPr>
        <a:xfrm rot="9000000">
          <a:off x="1695813" y="2587924"/>
          <a:ext cx="368099" cy="42729"/>
        </a:xfrm>
        <a:custGeom>
          <a:avLst/>
          <a:gdLst/>
          <a:ahLst/>
          <a:cxnLst/>
          <a:rect l="0" t="0" r="0" b="0"/>
          <a:pathLst>
            <a:path>
              <a:moveTo>
                <a:pt x="0" y="21364"/>
              </a:moveTo>
              <a:lnTo>
                <a:pt x="368099" y="21364"/>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1870660" y="2600087"/>
        <a:ext cx="18404" cy="18404"/>
      </dsp:txXfrm>
    </dsp:sp>
    <dsp:sp modelId="{08DD8442-022B-4C29-B95E-8C6FB058E96F}">
      <dsp:nvSpPr>
        <dsp:cNvPr id="0" name=""/>
        <dsp:cNvSpPr/>
      </dsp:nvSpPr>
      <dsp:spPr>
        <a:xfrm>
          <a:off x="583364" y="2396627"/>
          <a:ext cx="1218747" cy="1218747"/>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sz="1000" b="0" i="0" u="none" strike="noStrike" kern="1200" cap="none" normalizeH="0" baseline="0" smtClean="0">
              <a:ln>
                <a:noFill/>
              </a:ln>
              <a:solidFill>
                <a:schemeClr val="tx1"/>
              </a:solidFill>
              <a:effectLst/>
              <a:latin typeface="Arial" pitchFamily="34" charset="0"/>
              <a:ea typeface="Calibri" pitchFamily="34" charset="0"/>
              <a:cs typeface="Times New Roman" pitchFamily="18" charset="0"/>
            </a:rPr>
            <a:t>Aboriginal Peoples:</a:t>
          </a:r>
          <a:endParaRPr kumimoji="0" lang="en-CA" sz="1000" b="0" i="0" u="none" strike="noStrike" kern="1200" cap="none" normalizeH="0" baseline="0" smtClean="0">
            <a:ln>
              <a:noFill/>
            </a:ln>
            <a:solidFill>
              <a:schemeClr val="tx1"/>
            </a:solidFill>
            <a:effectLst/>
            <a:latin typeface="Arial" pitchFamily="34" charset="0"/>
            <a:cs typeface="Arial" pitchFamily="34" charset="0"/>
          </a:endParaRPr>
        </a:p>
      </dsp:txBody>
      <dsp:txXfrm>
        <a:off x="761845" y="2575108"/>
        <a:ext cx="861785" cy="861785"/>
      </dsp:txXfrm>
    </dsp:sp>
    <dsp:sp modelId="{69823CCB-07B7-4157-9C40-526D82EF10FE}">
      <dsp:nvSpPr>
        <dsp:cNvPr id="0" name=""/>
        <dsp:cNvSpPr/>
      </dsp:nvSpPr>
      <dsp:spPr>
        <a:xfrm rot="12600000">
          <a:off x="1695813" y="1794501"/>
          <a:ext cx="368099" cy="42729"/>
        </a:xfrm>
        <a:custGeom>
          <a:avLst/>
          <a:gdLst/>
          <a:ahLst/>
          <a:cxnLst/>
          <a:rect l="0" t="0" r="0" b="0"/>
          <a:pathLst>
            <a:path>
              <a:moveTo>
                <a:pt x="0" y="21364"/>
              </a:moveTo>
              <a:lnTo>
                <a:pt x="368099" y="21364"/>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1870660" y="1806663"/>
        <a:ext cx="18404" cy="18404"/>
      </dsp:txXfrm>
    </dsp:sp>
    <dsp:sp modelId="{3CB7369B-AE0A-443A-AAB3-A432C3105BEC}">
      <dsp:nvSpPr>
        <dsp:cNvPr id="0" name=""/>
        <dsp:cNvSpPr/>
      </dsp:nvSpPr>
      <dsp:spPr>
        <a:xfrm>
          <a:off x="583364" y="809781"/>
          <a:ext cx="1218747" cy="1218747"/>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sz="1000" b="0" i="0" u="none" strike="noStrike" kern="1200" cap="none" normalizeH="0" baseline="0" smtClean="0">
              <a:ln>
                <a:noFill/>
              </a:ln>
              <a:solidFill>
                <a:schemeClr val="tx1"/>
              </a:solidFill>
              <a:effectLst/>
              <a:latin typeface="Arial" pitchFamily="34" charset="0"/>
              <a:ea typeface="Calibri" pitchFamily="34" charset="0"/>
              <a:cs typeface="Times New Roman" pitchFamily="18" charset="0"/>
            </a:rPr>
            <a:t>Workers:</a:t>
          </a:r>
          <a:endParaRPr kumimoji="0" lang="en-CA" sz="1000" b="0" i="0" u="none" strike="noStrike" kern="1200" cap="none" normalizeH="0" baseline="0" smtClean="0">
            <a:ln>
              <a:noFill/>
            </a:ln>
            <a:solidFill>
              <a:schemeClr val="tx1"/>
            </a:solidFill>
            <a:effectLst/>
            <a:latin typeface="Arial" pitchFamily="34" charset="0"/>
            <a:cs typeface="Arial" pitchFamily="34" charset="0"/>
          </a:endParaRPr>
        </a:p>
      </dsp:txBody>
      <dsp:txXfrm>
        <a:off x="761845" y="988262"/>
        <a:ext cx="861785" cy="861785"/>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A98B692-271F-493E-B1B5-8E6603837FD0}" type="datetimeFigureOut">
              <a:rPr lang="en-CA" smtClean="0"/>
              <a:t>10/06/2013</a:t>
            </a:fld>
            <a:endParaRPr lang="en-CA"/>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CA"/>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D6883E6-979A-409B-835B-86B3670E294D}" type="slidenum">
              <a:rPr lang="en-CA" smtClean="0"/>
              <a:t>‹#›</a:t>
            </a:fld>
            <a:endParaRPr lang="en-CA"/>
          </a:p>
        </p:txBody>
      </p:sp>
    </p:spTree>
  </p:cSld>
  <p:clrMapOvr>
    <a:masterClrMapping/>
  </p:clrMapOvr>
  <p:transition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A98B692-271F-493E-B1B5-8E6603837FD0}" type="datetimeFigureOut">
              <a:rPr lang="en-CA" smtClean="0"/>
              <a:t>10/06/2013</a:t>
            </a:fld>
            <a:endParaRPr lang="en-CA"/>
          </a:p>
        </p:txBody>
      </p:sp>
      <p:sp>
        <p:nvSpPr>
          <p:cNvPr id="5" name="Footer Placeholder 4"/>
          <p:cNvSpPr>
            <a:spLocks noGrp="1"/>
          </p:cNvSpPr>
          <p:nvPr>
            <p:ph type="ftr" sz="quarter" idx="11"/>
          </p:nvPr>
        </p:nvSpPr>
        <p:spPr/>
        <p:txBody>
          <a:bodyPr/>
          <a:lstStyle>
            <a:extLst/>
          </a:lstStyle>
          <a:p>
            <a:endParaRPr lang="en-CA"/>
          </a:p>
        </p:txBody>
      </p:sp>
      <p:sp>
        <p:nvSpPr>
          <p:cNvPr id="6" name="Slide Number Placeholder 5"/>
          <p:cNvSpPr>
            <a:spLocks noGrp="1"/>
          </p:cNvSpPr>
          <p:nvPr>
            <p:ph type="sldNum" sz="quarter" idx="12"/>
          </p:nvPr>
        </p:nvSpPr>
        <p:spPr/>
        <p:txBody>
          <a:bodyPr/>
          <a:lstStyle>
            <a:extLst/>
          </a:lstStyle>
          <a:p>
            <a:fld id="{8D6883E6-979A-409B-835B-86B3670E294D}" type="slidenum">
              <a:rPr lang="en-CA" smtClean="0"/>
              <a:t>‹#›</a:t>
            </a:fld>
            <a:endParaRPr lang="en-CA"/>
          </a:p>
        </p:txBody>
      </p:sp>
    </p:spTree>
  </p:cSld>
  <p:clrMapOvr>
    <a:masterClrMapping/>
  </p:clrMapOvr>
  <p:transition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A98B692-271F-493E-B1B5-8E6603837FD0}" type="datetimeFigureOut">
              <a:rPr lang="en-CA" smtClean="0"/>
              <a:t>10/06/2013</a:t>
            </a:fld>
            <a:endParaRPr lang="en-CA"/>
          </a:p>
        </p:txBody>
      </p:sp>
      <p:sp>
        <p:nvSpPr>
          <p:cNvPr id="5" name="Footer Placeholder 4"/>
          <p:cNvSpPr>
            <a:spLocks noGrp="1"/>
          </p:cNvSpPr>
          <p:nvPr>
            <p:ph type="ftr" sz="quarter" idx="11"/>
          </p:nvPr>
        </p:nvSpPr>
        <p:spPr/>
        <p:txBody>
          <a:bodyPr/>
          <a:lstStyle>
            <a:extLst/>
          </a:lstStyle>
          <a:p>
            <a:endParaRPr lang="en-CA"/>
          </a:p>
        </p:txBody>
      </p:sp>
      <p:sp>
        <p:nvSpPr>
          <p:cNvPr id="6" name="Slide Number Placeholder 5"/>
          <p:cNvSpPr>
            <a:spLocks noGrp="1"/>
          </p:cNvSpPr>
          <p:nvPr>
            <p:ph type="sldNum" sz="quarter" idx="12"/>
          </p:nvPr>
        </p:nvSpPr>
        <p:spPr/>
        <p:txBody>
          <a:bodyPr/>
          <a:lstStyle>
            <a:extLst/>
          </a:lstStyle>
          <a:p>
            <a:fld id="{8D6883E6-979A-409B-835B-86B3670E294D}" type="slidenum">
              <a:rPr lang="en-CA" smtClean="0"/>
              <a:t>‹#›</a:t>
            </a:fld>
            <a:endParaRPr lang="en-CA"/>
          </a:p>
        </p:txBody>
      </p:sp>
    </p:spTree>
  </p:cSld>
  <p:clrMapOvr>
    <a:masterClrMapping/>
  </p:clrMapOvr>
  <p:transition advClick="0"/>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9"/>
          <p:cNvSpPr>
            <a:spLocks noGrp="1" noChangeArrowheads="1"/>
          </p:cNvSpPr>
          <p:nvPr>
            <p:ph type="dt" sz="half" idx="10"/>
          </p:nvPr>
        </p:nvSpPr>
        <p:spPr>
          <a:ln/>
        </p:spPr>
        <p:txBody>
          <a:bodyPr/>
          <a:lstStyle>
            <a:lvl1pPr>
              <a:defRPr/>
            </a:lvl1pPr>
          </a:lstStyle>
          <a:p>
            <a:pPr>
              <a:defRPr/>
            </a:pPr>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057DE221-5494-4E79-AF64-7D183C1953DF}" type="slidenum">
              <a:rPr lang="en-US"/>
              <a:pPr>
                <a:defRPr/>
              </a:pPr>
              <a:t>‹#›</a:t>
            </a:fld>
            <a:endParaRPr lang="en-US"/>
          </a:p>
        </p:txBody>
      </p:sp>
    </p:spTree>
    <p:extLst>
      <p:ext uri="{BB962C8B-B14F-4D97-AF65-F5344CB8AC3E}">
        <p14:creationId xmlns:p14="http://schemas.microsoft.com/office/powerpoint/2010/main" val="3608476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A98B692-271F-493E-B1B5-8E6603837FD0}" type="datetimeFigureOut">
              <a:rPr lang="en-CA" smtClean="0"/>
              <a:t>10/06/2013</a:t>
            </a:fld>
            <a:endParaRPr lang="en-CA"/>
          </a:p>
        </p:txBody>
      </p:sp>
      <p:sp>
        <p:nvSpPr>
          <p:cNvPr id="5" name="Footer Placeholder 4"/>
          <p:cNvSpPr>
            <a:spLocks noGrp="1"/>
          </p:cNvSpPr>
          <p:nvPr>
            <p:ph type="ftr" sz="quarter" idx="11"/>
          </p:nvPr>
        </p:nvSpPr>
        <p:spPr/>
        <p:txBody>
          <a:bodyPr/>
          <a:lstStyle>
            <a:extLst/>
          </a:lstStyle>
          <a:p>
            <a:endParaRPr lang="en-CA"/>
          </a:p>
        </p:txBody>
      </p:sp>
      <p:sp>
        <p:nvSpPr>
          <p:cNvPr id="6" name="Slide Number Placeholder 5"/>
          <p:cNvSpPr>
            <a:spLocks noGrp="1"/>
          </p:cNvSpPr>
          <p:nvPr>
            <p:ph type="sldNum" sz="quarter" idx="12"/>
          </p:nvPr>
        </p:nvSpPr>
        <p:spPr/>
        <p:txBody>
          <a:bodyPr/>
          <a:lstStyle>
            <a:extLst/>
          </a:lstStyle>
          <a:p>
            <a:fld id="{8D6883E6-979A-409B-835B-86B3670E294D}" type="slidenum">
              <a:rPr lang="en-CA" smtClean="0"/>
              <a:t>‹#›</a:t>
            </a:fld>
            <a:endParaRPr lang="en-CA"/>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A98B692-271F-493E-B1B5-8E6603837FD0}" type="datetimeFigureOut">
              <a:rPr lang="en-CA" smtClean="0"/>
              <a:t>10/06/2013</a:t>
            </a:fld>
            <a:endParaRPr lang="en-CA"/>
          </a:p>
        </p:txBody>
      </p:sp>
      <p:sp>
        <p:nvSpPr>
          <p:cNvPr id="5" name="Footer Placeholder 4"/>
          <p:cNvSpPr>
            <a:spLocks noGrp="1"/>
          </p:cNvSpPr>
          <p:nvPr>
            <p:ph type="ftr" sz="quarter" idx="11"/>
          </p:nvPr>
        </p:nvSpPr>
        <p:spPr/>
        <p:txBody>
          <a:bodyPr/>
          <a:lstStyle>
            <a:extLst/>
          </a:lstStyle>
          <a:p>
            <a:endParaRPr lang="en-CA"/>
          </a:p>
        </p:txBody>
      </p:sp>
      <p:sp>
        <p:nvSpPr>
          <p:cNvPr id="6" name="Slide Number Placeholder 5"/>
          <p:cNvSpPr>
            <a:spLocks noGrp="1"/>
          </p:cNvSpPr>
          <p:nvPr>
            <p:ph type="sldNum" sz="quarter" idx="12"/>
          </p:nvPr>
        </p:nvSpPr>
        <p:spPr/>
        <p:txBody>
          <a:bodyPr/>
          <a:lstStyle>
            <a:extLst/>
          </a:lstStyle>
          <a:p>
            <a:fld id="{8D6883E6-979A-409B-835B-86B3670E294D}" type="slidenum">
              <a:rPr lang="en-CA" smtClean="0"/>
              <a:t>‹#›</a:t>
            </a:fld>
            <a:endParaRPr lang="en-CA"/>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transition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A98B692-271F-493E-B1B5-8E6603837FD0}" type="datetimeFigureOut">
              <a:rPr lang="en-CA" smtClean="0"/>
              <a:t>10/06/2013</a:t>
            </a:fld>
            <a:endParaRPr lang="en-CA"/>
          </a:p>
        </p:txBody>
      </p:sp>
      <p:sp>
        <p:nvSpPr>
          <p:cNvPr id="6" name="Footer Placeholder 5"/>
          <p:cNvSpPr>
            <a:spLocks noGrp="1"/>
          </p:cNvSpPr>
          <p:nvPr>
            <p:ph type="ftr" sz="quarter" idx="11"/>
          </p:nvPr>
        </p:nvSpPr>
        <p:spPr/>
        <p:txBody>
          <a:bodyPr/>
          <a:lstStyle>
            <a:extLst/>
          </a:lstStyle>
          <a:p>
            <a:endParaRPr lang="en-CA"/>
          </a:p>
        </p:txBody>
      </p:sp>
      <p:sp>
        <p:nvSpPr>
          <p:cNvPr id="7" name="Slide Number Placeholder 6"/>
          <p:cNvSpPr>
            <a:spLocks noGrp="1"/>
          </p:cNvSpPr>
          <p:nvPr>
            <p:ph type="sldNum" sz="quarter" idx="12"/>
          </p:nvPr>
        </p:nvSpPr>
        <p:spPr/>
        <p:txBody>
          <a:bodyPr/>
          <a:lstStyle>
            <a:extLst/>
          </a:lstStyle>
          <a:p>
            <a:fld id="{8D6883E6-979A-409B-835B-86B3670E294D}" type="slidenum">
              <a:rPr lang="en-CA" smtClean="0"/>
              <a:t>‹#›</a:t>
            </a:fld>
            <a:endParaRPr lang="en-CA"/>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advClick="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A98B692-271F-493E-B1B5-8E6603837FD0}" type="datetimeFigureOut">
              <a:rPr lang="en-CA" smtClean="0"/>
              <a:t>10/06/2013</a:t>
            </a:fld>
            <a:endParaRPr lang="en-CA"/>
          </a:p>
        </p:txBody>
      </p:sp>
      <p:sp>
        <p:nvSpPr>
          <p:cNvPr id="8" name="Footer Placeholder 7"/>
          <p:cNvSpPr>
            <a:spLocks noGrp="1"/>
          </p:cNvSpPr>
          <p:nvPr>
            <p:ph type="ftr" sz="quarter" idx="11"/>
          </p:nvPr>
        </p:nvSpPr>
        <p:spPr/>
        <p:txBody>
          <a:bodyPr/>
          <a:lstStyle>
            <a:extLst/>
          </a:lstStyle>
          <a:p>
            <a:endParaRPr lang="en-CA"/>
          </a:p>
        </p:txBody>
      </p:sp>
      <p:sp>
        <p:nvSpPr>
          <p:cNvPr id="9" name="Slide Number Placeholder 8"/>
          <p:cNvSpPr>
            <a:spLocks noGrp="1"/>
          </p:cNvSpPr>
          <p:nvPr>
            <p:ph type="sldNum" sz="quarter" idx="12"/>
          </p:nvPr>
        </p:nvSpPr>
        <p:spPr/>
        <p:txBody>
          <a:bodyPr/>
          <a:lstStyle>
            <a:extLst/>
          </a:lstStyle>
          <a:p>
            <a:fld id="{8D6883E6-979A-409B-835B-86B3670E294D}" type="slidenum">
              <a:rPr lang="en-CA" smtClean="0"/>
              <a:t>‹#›</a:t>
            </a:fld>
            <a:endParaRPr lang="en-CA"/>
          </a:p>
        </p:txBody>
      </p:sp>
    </p:spTree>
  </p:cSld>
  <p:clrMapOvr>
    <a:masterClrMapping/>
  </p:clrMapOvr>
  <p:transition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9A98B692-271F-493E-B1B5-8E6603837FD0}" type="datetimeFigureOut">
              <a:rPr lang="en-CA" smtClean="0"/>
              <a:t>10/06/2013</a:t>
            </a:fld>
            <a:endParaRPr lang="en-CA"/>
          </a:p>
        </p:txBody>
      </p:sp>
      <p:sp>
        <p:nvSpPr>
          <p:cNvPr id="4" name="Footer Placeholder 3"/>
          <p:cNvSpPr>
            <a:spLocks noGrp="1"/>
          </p:cNvSpPr>
          <p:nvPr>
            <p:ph type="ftr" sz="quarter" idx="11"/>
          </p:nvPr>
        </p:nvSpPr>
        <p:spPr/>
        <p:txBody>
          <a:bodyPr/>
          <a:lstStyle>
            <a:extLst/>
          </a:lstStyle>
          <a:p>
            <a:endParaRPr lang="en-CA"/>
          </a:p>
        </p:txBody>
      </p:sp>
      <p:sp>
        <p:nvSpPr>
          <p:cNvPr id="5" name="Slide Number Placeholder 4"/>
          <p:cNvSpPr>
            <a:spLocks noGrp="1"/>
          </p:cNvSpPr>
          <p:nvPr>
            <p:ph type="sldNum" sz="quarter" idx="12"/>
          </p:nvPr>
        </p:nvSpPr>
        <p:spPr/>
        <p:txBody>
          <a:bodyPr/>
          <a:lstStyle>
            <a:extLst/>
          </a:lstStyle>
          <a:p>
            <a:fld id="{8D6883E6-979A-409B-835B-86B3670E294D}" type="slidenum">
              <a:rPr lang="en-CA" smtClean="0"/>
              <a:t>‹#›</a:t>
            </a:fld>
            <a:endParaRPr lang="en-CA"/>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A98B692-271F-493E-B1B5-8E6603837FD0}" type="datetimeFigureOut">
              <a:rPr lang="en-CA" smtClean="0"/>
              <a:t>10/06/2013</a:t>
            </a:fld>
            <a:endParaRPr lang="en-CA"/>
          </a:p>
        </p:txBody>
      </p:sp>
      <p:sp>
        <p:nvSpPr>
          <p:cNvPr id="3" name="Footer Placeholder 2"/>
          <p:cNvSpPr>
            <a:spLocks noGrp="1"/>
          </p:cNvSpPr>
          <p:nvPr>
            <p:ph type="ftr" sz="quarter" idx="11"/>
          </p:nvPr>
        </p:nvSpPr>
        <p:spPr/>
        <p:txBody>
          <a:bodyPr/>
          <a:lstStyle>
            <a:extLst/>
          </a:lstStyle>
          <a:p>
            <a:endParaRPr lang="en-CA"/>
          </a:p>
        </p:txBody>
      </p:sp>
      <p:sp>
        <p:nvSpPr>
          <p:cNvPr id="4" name="Slide Number Placeholder 3"/>
          <p:cNvSpPr>
            <a:spLocks noGrp="1"/>
          </p:cNvSpPr>
          <p:nvPr>
            <p:ph type="sldNum" sz="quarter" idx="12"/>
          </p:nvPr>
        </p:nvSpPr>
        <p:spPr/>
        <p:txBody>
          <a:bodyPr/>
          <a:lstStyle>
            <a:extLst/>
          </a:lstStyle>
          <a:p>
            <a:fld id="{8D6883E6-979A-409B-835B-86B3670E294D}" type="slidenum">
              <a:rPr lang="en-CA" smtClean="0"/>
              <a:t>‹#›</a:t>
            </a:fld>
            <a:endParaRPr lang="en-CA"/>
          </a:p>
        </p:txBody>
      </p:sp>
    </p:spTree>
  </p:cSld>
  <p:clrMapOvr>
    <a:masterClrMapping/>
  </p:clrMapOvr>
  <p:transition advClick="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A98B692-271F-493E-B1B5-8E6603837FD0}" type="datetimeFigureOut">
              <a:rPr lang="en-CA" smtClean="0"/>
              <a:t>10/06/2013</a:t>
            </a:fld>
            <a:endParaRPr lang="en-CA"/>
          </a:p>
        </p:txBody>
      </p:sp>
      <p:sp>
        <p:nvSpPr>
          <p:cNvPr id="6" name="Footer Placeholder 5"/>
          <p:cNvSpPr>
            <a:spLocks noGrp="1"/>
          </p:cNvSpPr>
          <p:nvPr>
            <p:ph type="ftr" sz="quarter" idx="11"/>
          </p:nvPr>
        </p:nvSpPr>
        <p:spPr/>
        <p:txBody>
          <a:bodyPr/>
          <a:lstStyle>
            <a:extLst/>
          </a:lstStyle>
          <a:p>
            <a:endParaRPr lang="en-CA"/>
          </a:p>
        </p:txBody>
      </p:sp>
      <p:sp>
        <p:nvSpPr>
          <p:cNvPr id="7" name="Slide Number Placeholder 6"/>
          <p:cNvSpPr>
            <a:spLocks noGrp="1"/>
          </p:cNvSpPr>
          <p:nvPr>
            <p:ph type="sldNum" sz="quarter" idx="12"/>
          </p:nvPr>
        </p:nvSpPr>
        <p:spPr/>
        <p:txBody>
          <a:bodyPr/>
          <a:lstStyle>
            <a:extLst/>
          </a:lstStyle>
          <a:p>
            <a:fld id="{8D6883E6-979A-409B-835B-86B3670E294D}" type="slidenum">
              <a:rPr lang="en-CA" smtClean="0"/>
              <a:t>‹#›</a:t>
            </a:fld>
            <a:endParaRPr lang="en-CA"/>
          </a:p>
        </p:txBody>
      </p:sp>
    </p:spTree>
  </p:cSld>
  <p:clrMapOvr>
    <a:masterClrMapping/>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A98B692-271F-493E-B1B5-8E6603837FD0}" type="datetimeFigureOut">
              <a:rPr lang="en-CA" smtClean="0"/>
              <a:t>10/06/2013</a:t>
            </a:fld>
            <a:endParaRPr lang="en-CA"/>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CA"/>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D6883E6-979A-409B-835B-86B3670E294D}" type="slidenum">
              <a:rPr lang="en-CA" smtClean="0"/>
              <a:t>‹#›</a:t>
            </a:fld>
            <a:endParaRPr lang="en-CA"/>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A98B692-271F-493E-B1B5-8E6603837FD0}" type="datetimeFigureOut">
              <a:rPr lang="en-CA" smtClean="0"/>
              <a:t>10/06/2013</a:t>
            </a:fld>
            <a:endParaRPr lang="en-CA"/>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CA"/>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D6883E6-979A-409B-835B-86B3670E294D}" type="slidenum">
              <a:rPr lang="en-CA" smtClean="0"/>
              <a:t>‹#›</a:t>
            </a:fld>
            <a:endParaRPr lang="en-C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advClick="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76672"/>
            <a:ext cx="7704856" cy="2448272"/>
          </a:xfrm>
        </p:spPr>
        <p:style>
          <a:lnRef idx="2">
            <a:schemeClr val="accent1"/>
          </a:lnRef>
          <a:fillRef idx="1">
            <a:schemeClr val="lt1"/>
          </a:fillRef>
          <a:effectRef idx="0">
            <a:schemeClr val="accent1"/>
          </a:effectRef>
          <a:fontRef idx="minor">
            <a:schemeClr val="dk1"/>
          </a:fontRef>
        </p:style>
        <p:txBody>
          <a:bodyPr>
            <a:normAutofit/>
          </a:bodyPr>
          <a:lstStyle/>
          <a:p>
            <a:pPr algn="ctr"/>
            <a:r>
              <a:rPr lang="en-CA" dirty="0" smtClean="0"/>
              <a:t>Social Studies 9</a:t>
            </a:r>
            <a:br>
              <a:rPr lang="en-CA" dirty="0" smtClean="0"/>
            </a:br>
            <a:r>
              <a:rPr lang="en-CA" dirty="0" smtClean="0"/>
              <a:t>Issues for Canadians</a:t>
            </a:r>
            <a:br>
              <a:rPr lang="en-CA" dirty="0" smtClean="0"/>
            </a:br>
            <a:r>
              <a:rPr lang="en-CA" dirty="0" smtClean="0"/>
              <a:t>PAT Review</a:t>
            </a:r>
            <a:endParaRPr lang="en-CA" dirty="0"/>
          </a:p>
        </p:txBody>
      </p:sp>
      <p:pic>
        <p:nvPicPr>
          <p:cNvPr id="1026" name="Picture 2" descr="Issues for Canadia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7864" y="3212976"/>
            <a:ext cx="2595736" cy="337085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a:effectLst/>
              </a:rPr>
              <a:t>Chapter 2: To what extent is the justice system fair and equitable for youth?</a:t>
            </a:r>
            <a:br>
              <a:rPr lang="en-US" sz="1800" dirty="0">
                <a:effectLst/>
              </a:rPr>
            </a:br>
            <a:r>
              <a:rPr lang="en-US" sz="1800" dirty="0">
                <a:effectLst/>
              </a:rPr>
              <a:t>Issues for Canadians: Pages 56-87</a:t>
            </a:r>
            <a:endParaRPr lang="en-US" sz="1800" dirty="0"/>
          </a:p>
        </p:txBody>
      </p:sp>
      <p:sp>
        <p:nvSpPr>
          <p:cNvPr id="4" name="Text Placeholder 3"/>
          <p:cNvSpPr>
            <a:spLocks noGrp="1"/>
          </p:cNvSpPr>
          <p:nvPr>
            <p:ph type="body" sz="half" idx="2"/>
          </p:nvPr>
        </p:nvSpPr>
        <p:spPr>
          <a:xfrm>
            <a:off x="395536" y="1844824"/>
            <a:ext cx="8229600" cy="4752528"/>
          </a:xfrm>
        </p:spPr>
        <p:txBody>
          <a:bodyPr>
            <a:normAutofit lnSpcReduction="10000"/>
          </a:bodyPr>
          <a:lstStyle/>
          <a:p>
            <a:r>
              <a:rPr lang="en-US" dirty="0"/>
              <a:t>One of the fundamental principles in Canada is that a person is assumed innocent until proven </a:t>
            </a:r>
            <a:r>
              <a:rPr lang="en-US" dirty="0" smtClean="0"/>
              <a:t>guilty</a:t>
            </a:r>
          </a:p>
          <a:p>
            <a:endParaRPr lang="en-US" dirty="0"/>
          </a:p>
          <a:p>
            <a:pPr lvl="0"/>
            <a:r>
              <a:rPr lang="en-US" dirty="0"/>
              <a:t>Canada has different legislation for young people who break the law and for adults who break the law</a:t>
            </a:r>
            <a:r>
              <a:rPr lang="en-US" dirty="0" smtClean="0"/>
              <a:t>.</a:t>
            </a:r>
          </a:p>
          <a:p>
            <a:pPr lvl="0"/>
            <a:endParaRPr lang="en-US" dirty="0"/>
          </a:p>
          <a:p>
            <a:r>
              <a:rPr lang="en-US" dirty="0"/>
              <a:t>When a young person breaks the laws many agencies and officials in the justice system help decide what happens.</a:t>
            </a:r>
          </a:p>
          <a:p>
            <a:pPr lvl="0"/>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1439087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a:effectLst/>
              </a:rPr>
              <a:t>Chapter 2: To what extent is the justice system fair and equitable for youth?</a:t>
            </a:r>
            <a:br>
              <a:rPr lang="en-US" sz="1800" dirty="0">
                <a:effectLst/>
              </a:rPr>
            </a:br>
            <a:r>
              <a:rPr lang="en-US" sz="1800" dirty="0">
                <a:effectLst/>
              </a:rPr>
              <a:t>Issues for Canadians: Pages 56-87</a:t>
            </a:r>
            <a:endParaRPr lang="en-US" sz="1800" dirty="0"/>
          </a:p>
        </p:txBody>
      </p:sp>
      <p:sp>
        <p:nvSpPr>
          <p:cNvPr id="4" name="Text Placeholder 3"/>
          <p:cNvSpPr>
            <a:spLocks noGrp="1"/>
          </p:cNvSpPr>
          <p:nvPr>
            <p:ph type="body" sz="half" idx="2"/>
          </p:nvPr>
        </p:nvSpPr>
        <p:spPr>
          <a:xfrm>
            <a:off x="467544" y="1628800"/>
            <a:ext cx="8229600" cy="4680520"/>
          </a:xfrm>
        </p:spPr>
        <p:txBody>
          <a:bodyPr>
            <a:normAutofit/>
          </a:bodyPr>
          <a:lstStyle/>
          <a:p>
            <a:pPr marL="109728" indent="0" algn="ctr">
              <a:buNone/>
            </a:pPr>
            <a:r>
              <a:rPr lang="en-US" sz="1800" dirty="0" smtClean="0"/>
              <a:t>Youth Criminal Justice Act vs. Criminal Code of Canada</a:t>
            </a:r>
            <a:endParaRPr lang="en-US" sz="1800" dirty="0"/>
          </a:p>
        </p:txBody>
      </p:sp>
      <p:graphicFrame>
        <p:nvGraphicFramePr>
          <p:cNvPr id="6" name="Table 5"/>
          <p:cNvGraphicFramePr>
            <a:graphicFrameLocks noGrp="1"/>
          </p:cNvGraphicFramePr>
          <p:nvPr>
            <p:extLst>
              <p:ext uri="{D42A27DB-BD31-4B8C-83A1-F6EECF244321}">
                <p14:modId xmlns:p14="http://schemas.microsoft.com/office/powerpoint/2010/main" val="2544525097"/>
              </p:ext>
            </p:extLst>
          </p:nvPr>
        </p:nvGraphicFramePr>
        <p:xfrm>
          <a:off x="1760220" y="2267108"/>
          <a:ext cx="5623560" cy="4559184"/>
        </p:xfrm>
        <a:graphic>
          <a:graphicData uri="http://schemas.openxmlformats.org/drawingml/2006/table">
            <a:tbl>
              <a:tblPr firstRow="1" firstCol="1" lastRow="1" lastCol="1" bandRow="1" bandCol="1">
                <a:tableStyleId>{5C22544A-7EE6-4342-B048-85BDC9FD1C3A}</a:tableStyleId>
              </a:tblPr>
              <a:tblGrid>
                <a:gridCol w="2811780"/>
                <a:gridCol w="2811780"/>
              </a:tblGrid>
              <a:tr h="718704">
                <a:tc>
                  <a:txBody>
                    <a:bodyPr/>
                    <a:lstStyle/>
                    <a:p>
                      <a:pPr marL="0" marR="0" algn="ctr">
                        <a:spcBef>
                          <a:spcPts val="0"/>
                        </a:spcBef>
                        <a:spcAft>
                          <a:spcPts val="0"/>
                        </a:spcAft>
                      </a:pPr>
                      <a:r>
                        <a:rPr lang="en-US" sz="1200" spc="150" dirty="0">
                          <a:effectLst/>
                        </a:rPr>
                        <a:t>YCJA</a:t>
                      </a:r>
                      <a:endParaRPr lang="en-US" sz="1200" dirty="0">
                        <a:effectLst/>
                      </a:endParaRPr>
                    </a:p>
                    <a:p>
                      <a:pPr marL="0" marR="0">
                        <a:spcBef>
                          <a:spcPts val="0"/>
                        </a:spcBef>
                        <a:spcAft>
                          <a:spcPts val="0"/>
                        </a:spcAft>
                      </a:pPr>
                      <a:r>
                        <a:rPr lang="en-US" sz="1200" spc="150" dirty="0">
                          <a:effectLst/>
                        </a:rPr>
                        <a:t>Law Defines:</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spc="150">
                          <a:effectLst/>
                        </a:rPr>
                        <a:t>CC Of C</a:t>
                      </a:r>
                      <a:endParaRPr lang="en-US" sz="1200">
                        <a:effectLst/>
                      </a:endParaRPr>
                    </a:p>
                    <a:p>
                      <a:pPr marL="0" marR="0">
                        <a:spcBef>
                          <a:spcPts val="0"/>
                        </a:spcBef>
                        <a:spcAft>
                          <a:spcPts val="0"/>
                        </a:spcAft>
                      </a:pPr>
                      <a:r>
                        <a:rPr lang="en-US" sz="1200" spc="150">
                          <a:effectLst/>
                        </a:rPr>
                        <a:t>Law Defines:</a:t>
                      </a:r>
                      <a:endParaRPr lang="en-US" sz="1200">
                        <a:effectLst/>
                        <a:latin typeface="Times New Roman"/>
                        <a:ea typeface="Times New Roman"/>
                      </a:endParaRPr>
                    </a:p>
                  </a:txBody>
                  <a:tcPr marL="68580" marR="68580" marT="0" marB="0"/>
                </a:tc>
              </a:tr>
              <a:tr h="2963467">
                <a:tc>
                  <a:txBody>
                    <a:bodyPr/>
                    <a:lstStyle/>
                    <a:p>
                      <a:pPr marL="0" marR="0">
                        <a:spcBef>
                          <a:spcPts val="0"/>
                        </a:spcBef>
                        <a:spcAft>
                          <a:spcPts val="0"/>
                        </a:spcAft>
                      </a:pPr>
                      <a:r>
                        <a:rPr lang="en-US" sz="1200" spc="150" dirty="0">
                          <a:effectLst/>
                        </a:rPr>
                        <a:t> </a:t>
                      </a:r>
                      <a:endParaRPr lang="en-US" sz="1200" dirty="0">
                        <a:effectLst/>
                      </a:endParaRPr>
                    </a:p>
                    <a:p>
                      <a:pPr marL="0" marR="0">
                        <a:spcBef>
                          <a:spcPts val="0"/>
                        </a:spcBef>
                        <a:spcAft>
                          <a:spcPts val="0"/>
                        </a:spcAft>
                      </a:pPr>
                      <a:r>
                        <a:rPr lang="en-US" sz="1200" spc="150" dirty="0">
                          <a:effectLst/>
                        </a:rPr>
                        <a:t> </a:t>
                      </a:r>
                      <a:endParaRPr lang="en-US" sz="1200" dirty="0">
                        <a:effectLst/>
                      </a:endParaRPr>
                    </a:p>
                    <a:p>
                      <a:pPr marL="171450" marR="0" indent="-171450">
                        <a:spcBef>
                          <a:spcPts val="0"/>
                        </a:spcBef>
                        <a:spcAft>
                          <a:spcPts val="0"/>
                        </a:spcAft>
                        <a:buFont typeface="Arial" pitchFamily="34" charset="0"/>
                        <a:buChar char="•"/>
                      </a:pPr>
                      <a:r>
                        <a:rPr lang="en-US" sz="1200" spc="150" dirty="0" smtClean="0">
                          <a:effectLst/>
                        </a:rPr>
                        <a:t>12-17 Years Old</a:t>
                      </a:r>
                    </a:p>
                    <a:p>
                      <a:pPr marL="171450" marR="0" indent="-171450">
                        <a:spcBef>
                          <a:spcPts val="0"/>
                        </a:spcBef>
                        <a:spcAft>
                          <a:spcPts val="0"/>
                        </a:spcAft>
                        <a:buFont typeface="Arial" pitchFamily="34" charset="0"/>
                        <a:buChar char="•"/>
                      </a:pPr>
                      <a:r>
                        <a:rPr lang="en-US" sz="1200" spc="150" dirty="0" smtClean="0">
                          <a:effectLst/>
                        </a:rPr>
                        <a:t>Prohibits</a:t>
                      </a:r>
                      <a:r>
                        <a:rPr lang="en-US" sz="1200" spc="150" baseline="0" dirty="0" smtClean="0">
                          <a:effectLst/>
                        </a:rPr>
                        <a:t> Adult Sentences</a:t>
                      </a:r>
                    </a:p>
                    <a:p>
                      <a:pPr marL="171450" marR="0" indent="-171450">
                        <a:spcBef>
                          <a:spcPts val="0"/>
                        </a:spcBef>
                        <a:spcAft>
                          <a:spcPts val="0"/>
                        </a:spcAft>
                        <a:buFont typeface="Arial" pitchFamily="34" charset="0"/>
                        <a:buChar char="•"/>
                      </a:pPr>
                      <a:r>
                        <a:rPr lang="en-US" sz="1200" spc="150" baseline="0" dirty="0" smtClean="0">
                          <a:effectLst/>
                        </a:rPr>
                        <a:t>Adult Sentences for serious crimes for 14 years or older</a:t>
                      </a:r>
                    </a:p>
                    <a:p>
                      <a:pPr marL="171450" marR="0" indent="-171450">
                        <a:spcBef>
                          <a:spcPts val="0"/>
                        </a:spcBef>
                        <a:spcAft>
                          <a:spcPts val="0"/>
                        </a:spcAft>
                        <a:buFont typeface="Arial" pitchFamily="34" charset="0"/>
                        <a:buChar char="•"/>
                      </a:pPr>
                      <a:r>
                        <a:rPr lang="en-US" sz="1200" spc="150" baseline="0" dirty="0" smtClean="0">
                          <a:effectLst/>
                        </a:rPr>
                        <a:t>Protects privacy</a:t>
                      </a:r>
                    </a:p>
                    <a:p>
                      <a:pPr marL="171450" marR="0" indent="-171450">
                        <a:spcBef>
                          <a:spcPts val="0"/>
                        </a:spcBef>
                        <a:spcAft>
                          <a:spcPts val="0"/>
                        </a:spcAft>
                        <a:buFont typeface="Arial" pitchFamily="34" charset="0"/>
                        <a:buChar char="•"/>
                      </a:pPr>
                      <a:r>
                        <a:rPr lang="en-US" sz="1200" spc="150" baseline="0" dirty="0" smtClean="0">
                          <a:effectLst/>
                        </a:rPr>
                        <a:t>Avoid criminal record</a:t>
                      </a:r>
                    </a:p>
                    <a:p>
                      <a:pPr marL="171450" marR="0" indent="-171450">
                        <a:spcBef>
                          <a:spcPts val="0"/>
                        </a:spcBef>
                        <a:spcAft>
                          <a:spcPts val="0"/>
                        </a:spcAft>
                        <a:buFont typeface="Arial" pitchFamily="34" charset="0"/>
                        <a:buChar char="•"/>
                      </a:pPr>
                      <a:r>
                        <a:rPr lang="en-US" sz="1200" spc="150" baseline="0" dirty="0" smtClean="0">
                          <a:effectLst/>
                        </a:rPr>
                        <a:t>Consequences: community service, counseling, sentence circles, restitution</a:t>
                      </a:r>
                      <a:endParaRPr lang="en-US" sz="1200" dirty="0">
                        <a:effectLst/>
                      </a:endParaRPr>
                    </a:p>
                    <a:p>
                      <a:pPr marL="0" marR="0">
                        <a:spcBef>
                          <a:spcPts val="0"/>
                        </a:spcBef>
                        <a:spcAft>
                          <a:spcPts val="0"/>
                        </a:spcAft>
                      </a:pPr>
                      <a:r>
                        <a:rPr lang="en-US" sz="1200" spc="150" dirty="0">
                          <a:effectLst/>
                        </a:rPr>
                        <a:t> </a:t>
                      </a:r>
                      <a:endParaRPr lang="en-US" sz="1200" dirty="0">
                        <a:effectLst/>
                      </a:endParaRPr>
                    </a:p>
                    <a:p>
                      <a:pPr marL="0" marR="0">
                        <a:spcBef>
                          <a:spcPts val="0"/>
                        </a:spcBef>
                        <a:spcAft>
                          <a:spcPts val="0"/>
                        </a:spcAft>
                      </a:pPr>
                      <a:r>
                        <a:rPr lang="en-US" sz="1200" spc="150" dirty="0">
                          <a:effectLst/>
                        </a:rPr>
                        <a:t> </a:t>
                      </a:r>
                      <a:endParaRPr lang="en-US" sz="1200" dirty="0">
                        <a:effectLst/>
                      </a:endParaRPr>
                    </a:p>
                    <a:p>
                      <a:pPr marL="0" marR="0">
                        <a:spcBef>
                          <a:spcPts val="0"/>
                        </a:spcBef>
                        <a:spcAft>
                          <a:spcPts val="0"/>
                        </a:spcAft>
                      </a:pPr>
                      <a:r>
                        <a:rPr lang="en-US" sz="1200" spc="150" dirty="0">
                          <a:effectLst/>
                        </a:rPr>
                        <a:t> </a:t>
                      </a:r>
                      <a:endParaRPr lang="en-US" sz="1200" dirty="0">
                        <a:effectLst/>
                      </a:endParaRPr>
                    </a:p>
                    <a:p>
                      <a:pPr marL="0" marR="0">
                        <a:spcBef>
                          <a:spcPts val="0"/>
                        </a:spcBef>
                        <a:spcAft>
                          <a:spcPts val="0"/>
                        </a:spcAft>
                      </a:pPr>
                      <a:r>
                        <a:rPr lang="en-US" sz="1200" spc="150" dirty="0">
                          <a:effectLst/>
                        </a:rPr>
                        <a:t> </a:t>
                      </a:r>
                      <a:endParaRPr lang="en-US" sz="1200" dirty="0">
                        <a:effectLst/>
                      </a:endParaRPr>
                    </a:p>
                    <a:p>
                      <a:pPr marL="0" marR="0">
                        <a:spcBef>
                          <a:spcPts val="0"/>
                        </a:spcBef>
                        <a:spcAft>
                          <a:spcPts val="0"/>
                        </a:spcAft>
                      </a:pPr>
                      <a:r>
                        <a:rPr lang="en-US" sz="1200" spc="150" dirty="0">
                          <a:effectLst/>
                        </a:rPr>
                        <a:t> </a:t>
                      </a:r>
                      <a:endParaRPr lang="en-US" sz="1200" dirty="0">
                        <a:effectLst/>
                      </a:endParaRPr>
                    </a:p>
                    <a:p>
                      <a:pPr marL="0" marR="0">
                        <a:spcBef>
                          <a:spcPts val="0"/>
                        </a:spcBef>
                        <a:spcAft>
                          <a:spcPts val="0"/>
                        </a:spcAft>
                      </a:pPr>
                      <a:r>
                        <a:rPr lang="en-US" sz="1200" spc="150" dirty="0">
                          <a:effectLst/>
                        </a:rPr>
                        <a:t> </a:t>
                      </a:r>
                      <a:endParaRPr lang="en-US" sz="1200" dirty="0">
                        <a:effectLst/>
                      </a:endParaRPr>
                    </a:p>
                    <a:p>
                      <a:pPr marL="0" marR="0">
                        <a:spcBef>
                          <a:spcPts val="0"/>
                        </a:spcBef>
                        <a:spcAft>
                          <a:spcPts val="0"/>
                        </a:spcAft>
                      </a:pPr>
                      <a:r>
                        <a:rPr lang="en-US" sz="1200" spc="150" dirty="0">
                          <a:effectLst/>
                        </a:rPr>
                        <a:t> </a:t>
                      </a:r>
                      <a:endParaRPr lang="en-US" sz="1200" dirty="0">
                        <a:effectLst/>
                      </a:endParaRPr>
                    </a:p>
                    <a:p>
                      <a:pPr marL="0" marR="0">
                        <a:spcBef>
                          <a:spcPts val="0"/>
                        </a:spcBef>
                        <a:spcAft>
                          <a:spcPts val="0"/>
                        </a:spcAft>
                      </a:pPr>
                      <a:r>
                        <a:rPr lang="en-US" sz="1200" spc="150" dirty="0">
                          <a:effectLst/>
                        </a:rPr>
                        <a:t> </a:t>
                      </a:r>
                      <a:endParaRPr lang="en-US" sz="1200" dirty="0">
                        <a:effectLst/>
                        <a:latin typeface="Times New Roman"/>
                        <a:ea typeface="Times New Roman"/>
                      </a:endParaRPr>
                    </a:p>
                  </a:txBody>
                  <a:tcPr marL="68580" marR="68580" marT="0" marB="0"/>
                </a:tc>
                <a:tc>
                  <a:txBody>
                    <a:bodyPr/>
                    <a:lstStyle/>
                    <a:p>
                      <a:pPr marL="171450" marR="0" indent="-171450">
                        <a:spcBef>
                          <a:spcPts val="0"/>
                        </a:spcBef>
                        <a:spcAft>
                          <a:spcPts val="0"/>
                        </a:spcAft>
                        <a:buFont typeface="Arial" pitchFamily="34" charset="0"/>
                        <a:buChar char="•"/>
                      </a:pPr>
                      <a:r>
                        <a:rPr lang="en-US" sz="1200" spc="150" dirty="0">
                          <a:effectLst/>
                        </a:rPr>
                        <a:t> </a:t>
                      </a:r>
                      <a:r>
                        <a:rPr lang="en-US" sz="1200" spc="150" dirty="0" smtClean="0">
                          <a:effectLst/>
                        </a:rPr>
                        <a:t>Deals with adults in trouble with the law</a:t>
                      </a:r>
                    </a:p>
                    <a:p>
                      <a:pPr marL="171450" marR="0" indent="-171450">
                        <a:spcBef>
                          <a:spcPts val="0"/>
                        </a:spcBef>
                        <a:spcAft>
                          <a:spcPts val="0"/>
                        </a:spcAft>
                        <a:buFont typeface="Arial" pitchFamily="34" charset="0"/>
                        <a:buChar char="•"/>
                      </a:pPr>
                      <a:r>
                        <a:rPr lang="en-US" sz="1200" spc="150" dirty="0" smtClean="0">
                          <a:effectLst/>
                        </a:rPr>
                        <a:t>Going to court usual consequence</a:t>
                      </a:r>
                    </a:p>
                    <a:p>
                      <a:pPr marL="171450" marR="0" indent="-171450">
                        <a:spcBef>
                          <a:spcPts val="0"/>
                        </a:spcBef>
                        <a:spcAft>
                          <a:spcPts val="0"/>
                        </a:spcAft>
                        <a:buFont typeface="Arial" pitchFamily="34" charset="0"/>
                        <a:buChar char="•"/>
                      </a:pPr>
                      <a:r>
                        <a:rPr lang="en-US" sz="1200" spc="150" dirty="0" smtClean="0">
                          <a:effectLst/>
                        </a:rPr>
                        <a:t>Consequences: prison</a:t>
                      </a:r>
                    </a:p>
                    <a:p>
                      <a:pPr marL="171450" marR="0" indent="-171450">
                        <a:spcBef>
                          <a:spcPts val="0"/>
                        </a:spcBef>
                        <a:spcAft>
                          <a:spcPts val="0"/>
                        </a:spcAft>
                        <a:buFont typeface="Arial" pitchFamily="34" charset="0"/>
                        <a:buChar char="•"/>
                      </a:pPr>
                      <a:r>
                        <a:rPr lang="en-US" sz="1200" spc="150" dirty="0" smtClean="0">
                          <a:effectLst/>
                        </a:rPr>
                        <a:t>Publication of offenders</a:t>
                      </a:r>
                      <a:r>
                        <a:rPr lang="en-US" sz="1200" spc="150" baseline="0" dirty="0" smtClean="0">
                          <a:effectLst/>
                        </a:rPr>
                        <a:t> name</a:t>
                      </a:r>
                    </a:p>
                    <a:p>
                      <a:pPr marL="171450" marR="0" indent="-171450">
                        <a:spcBef>
                          <a:spcPts val="0"/>
                        </a:spcBef>
                        <a:spcAft>
                          <a:spcPts val="0"/>
                        </a:spcAft>
                        <a:buFont typeface="Arial" pitchFamily="34" charset="0"/>
                        <a:buChar char="•"/>
                      </a:pPr>
                      <a:r>
                        <a:rPr lang="en-US" sz="1200" spc="150" baseline="0" dirty="0" smtClean="0">
                          <a:effectLst/>
                        </a:rPr>
                        <a:t>Creates criminal record</a:t>
                      </a:r>
                      <a:endParaRPr lang="en-US" sz="1200" dirty="0">
                        <a:effectLst/>
                      </a:endParaRPr>
                    </a:p>
                    <a:p>
                      <a:pPr marL="0" marR="0">
                        <a:spcBef>
                          <a:spcPts val="0"/>
                        </a:spcBef>
                        <a:spcAft>
                          <a:spcPts val="0"/>
                        </a:spcAft>
                      </a:pPr>
                      <a:r>
                        <a:rPr lang="en-US" sz="1200" spc="150" dirty="0">
                          <a:effectLst/>
                        </a:rPr>
                        <a:t> </a:t>
                      </a:r>
                      <a:endParaRPr lang="en-US" sz="1200" dirty="0">
                        <a:effectLst/>
                      </a:endParaRPr>
                    </a:p>
                    <a:p>
                      <a:pPr marL="0" marR="0">
                        <a:spcBef>
                          <a:spcPts val="0"/>
                        </a:spcBef>
                        <a:spcAft>
                          <a:spcPts val="0"/>
                        </a:spcAft>
                      </a:pPr>
                      <a:r>
                        <a:rPr lang="en-US" sz="1200" spc="150" dirty="0">
                          <a:effectLst/>
                        </a:rPr>
                        <a:t> </a:t>
                      </a:r>
                      <a:endParaRPr lang="en-US" sz="1200" dirty="0">
                        <a:effectLst/>
                      </a:endParaRPr>
                    </a:p>
                    <a:p>
                      <a:pPr marL="0" marR="0">
                        <a:spcBef>
                          <a:spcPts val="0"/>
                        </a:spcBef>
                        <a:spcAft>
                          <a:spcPts val="0"/>
                        </a:spcAft>
                      </a:pPr>
                      <a:r>
                        <a:rPr lang="en-US" sz="1200" spc="150" dirty="0">
                          <a:effectLst/>
                        </a:rPr>
                        <a:t> </a:t>
                      </a:r>
                      <a:endParaRPr lang="en-US" sz="1200" dirty="0">
                        <a:effectLst/>
                      </a:endParaRPr>
                    </a:p>
                    <a:p>
                      <a:pPr marL="0" marR="0">
                        <a:spcBef>
                          <a:spcPts val="0"/>
                        </a:spcBef>
                        <a:spcAft>
                          <a:spcPts val="0"/>
                        </a:spcAft>
                      </a:pPr>
                      <a:r>
                        <a:rPr lang="en-US" sz="1200" spc="150" dirty="0">
                          <a:effectLst/>
                        </a:rPr>
                        <a:t> </a:t>
                      </a:r>
                      <a:endParaRPr lang="en-US" sz="1200" dirty="0">
                        <a:effectLst/>
                      </a:endParaRPr>
                    </a:p>
                    <a:p>
                      <a:pPr marL="0" marR="0">
                        <a:spcBef>
                          <a:spcPts val="0"/>
                        </a:spcBef>
                        <a:spcAft>
                          <a:spcPts val="0"/>
                        </a:spcAft>
                      </a:pPr>
                      <a:r>
                        <a:rPr lang="en-US" sz="1200" spc="150" dirty="0">
                          <a:effectLst/>
                        </a:rPr>
                        <a:t> </a:t>
                      </a:r>
                      <a:endParaRPr lang="en-US" sz="1200" dirty="0">
                        <a:effectLst/>
                      </a:endParaRPr>
                    </a:p>
                    <a:p>
                      <a:pPr marL="0" marR="0">
                        <a:spcBef>
                          <a:spcPts val="0"/>
                        </a:spcBef>
                        <a:spcAft>
                          <a:spcPts val="0"/>
                        </a:spcAft>
                      </a:pPr>
                      <a:r>
                        <a:rPr lang="en-US" sz="1200" spc="150" dirty="0">
                          <a:effectLst/>
                        </a:rPr>
                        <a:t> </a:t>
                      </a:r>
                      <a:endParaRPr lang="en-US" sz="1200" dirty="0">
                        <a:effectLst/>
                      </a:endParaRPr>
                    </a:p>
                    <a:p>
                      <a:pPr marL="0" marR="0">
                        <a:spcBef>
                          <a:spcPts val="0"/>
                        </a:spcBef>
                        <a:spcAft>
                          <a:spcPts val="0"/>
                        </a:spcAft>
                      </a:pPr>
                      <a:r>
                        <a:rPr lang="en-US" sz="1200" spc="150" dirty="0">
                          <a:effectLst/>
                        </a:rPr>
                        <a:t> </a:t>
                      </a:r>
                      <a:endParaRPr lang="en-US" sz="1200" dirty="0">
                        <a:effectLst/>
                      </a:endParaRPr>
                    </a:p>
                    <a:p>
                      <a:pPr marL="0" marR="0">
                        <a:spcBef>
                          <a:spcPts val="0"/>
                        </a:spcBef>
                        <a:spcAft>
                          <a:spcPts val="0"/>
                        </a:spcAft>
                      </a:pPr>
                      <a:r>
                        <a:rPr lang="en-US" sz="1200" spc="150" dirty="0">
                          <a:effectLst/>
                        </a:rPr>
                        <a:t> </a:t>
                      </a:r>
                      <a:endParaRPr lang="en-US" sz="1200" dirty="0">
                        <a:effectLst/>
                      </a:endParaRPr>
                    </a:p>
                    <a:p>
                      <a:pPr marL="0" marR="0">
                        <a:spcBef>
                          <a:spcPts val="0"/>
                        </a:spcBef>
                        <a:spcAft>
                          <a:spcPts val="0"/>
                        </a:spcAft>
                      </a:pPr>
                      <a:r>
                        <a:rPr lang="en-US" sz="1200" spc="150" dirty="0">
                          <a:effectLst/>
                        </a:rPr>
                        <a:t> </a:t>
                      </a:r>
                      <a:endParaRPr lang="en-US" sz="1200" dirty="0">
                        <a:effectLst/>
                      </a:endParaRPr>
                    </a:p>
                    <a:p>
                      <a:pPr marL="0" marR="0">
                        <a:spcBef>
                          <a:spcPts val="0"/>
                        </a:spcBef>
                        <a:spcAft>
                          <a:spcPts val="0"/>
                        </a:spcAft>
                      </a:pPr>
                      <a:r>
                        <a:rPr lang="en-US" sz="1200" spc="150" dirty="0">
                          <a:effectLst/>
                        </a:rPr>
                        <a:t> </a:t>
                      </a:r>
                      <a:endParaRPr lang="en-US" sz="1200" dirty="0">
                        <a:effectLst/>
                      </a:endParaRPr>
                    </a:p>
                    <a:p>
                      <a:pPr marL="0" marR="0">
                        <a:spcBef>
                          <a:spcPts val="0"/>
                        </a:spcBef>
                        <a:spcAft>
                          <a:spcPts val="0"/>
                        </a:spcAft>
                      </a:pPr>
                      <a:r>
                        <a:rPr lang="en-US" sz="1200" spc="150" dirty="0">
                          <a:effectLst/>
                        </a:rPr>
                        <a:t> </a:t>
                      </a:r>
                      <a:endParaRPr lang="en-US" sz="1200" dirty="0">
                        <a:effectLst/>
                      </a:endParaRPr>
                    </a:p>
                    <a:p>
                      <a:pPr marL="0" marR="0">
                        <a:spcBef>
                          <a:spcPts val="0"/>
                        </a:spcBef>
                        <a:spcAft>
                          <a:spcPts val="0"/>
                        </a:spcAft>
                      </a:pPr>
                      <a:r>
                        <a:rPr lang="en-US" sz="1200" spc="150" dirty="0">
                          <a:effectLst/>
                        </a:rPr>
                        <a:t> </a:t>
                      </a:r>
                      <a:endParaRPr lang="en-US" sz="1200" dirty="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8345409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a:effectLst/>
              </a:rPr>
              <a:t>Chapter 2: To what extent is the justice system fair and equitable for youth?</a:t>
            </a:r>
            <a:br>
              <a:rPr lang="en-US" sz="1800" dirty="0">
                <a:effectLst/>
              </a:rPr>
            </a:br>
            <a:r>
              <a:rPr lang="en-US" sz="1800" dirty="0">
                <a:effectLst/>
              </a:rPr>
              <a:t>Issues for Canadians: Pages 56-87</a:t>
            </a:r>
            <a:endParaRPr lang="en-US" sz="1800" dirty="0"/>
          </a:p>
        </p:txBody>
      </p:sp>
      <p:sp>
        <p:nvSpPr>
          <p:cNvPr id="4" name="Text Placeholder 3"/>
          <p:cNvSpPr>
            <a:spLocks noGrp="1"/>
          </p:cNvSpPr>
          <p:nvPr>
            <p:ph type="body" sz="half" idx="2"/>
          </p:nvPr>
        </p:nvSpPr>
        <p:spPr>
          <a:xfrm>
            <a:off x="395536" y="1916832"/>
            <a:ext cx="8229600" cy="3384376"/>
          </a:xfrm>
        </p:spPr>
        <p:txBody>
          <a:bodyPr>
            <a:normAutofit/>
          </a:bodyPr>
          <a:lstStyle/>
          <a:p>
            <a:pPr marL="109728" indent="0" algn="ctr">
              <a:buNone/>
            </a:pPr>
            <a:r>
              <a:rPr lang="en-US" sz="2000" b="1" dirty="0"/>
              <a:t>What consequences do young people face when they break the law</a:t>
            </a:r>
            <a:r>
              <a:rPr lang="en-US" sz="2000" b="1" dirty="0" smtClean="0"/>
              <a:t>?</a:t>
            </a:r>
          </a:p>
          <a:p>
            <a:pPr marL="109728" indent="0" algn="ctr">
              <a:buNone/>
            </a:pPr>
            <a:endParaRPr lang="en-US" sz="2000" dirty="0"/>
          </a:p>
          <a:p>
            <a:pPr lvl="0">
              <a:buFont typeface="Wingdings" pitchFamily="2" charset="2"/>
              <a:buChar char="Ø"/>
            </a:pPr>
            <a:r>
              <a:rPr lang="en-US" sz="2000" dirty="0"/>
              <a:t>When a young person breaks the laws many agencies and officials in the justice system help decide what happens</a:t>
            </a:r>
            <a:r>
              <a:rPr lang="en-US" sz="2000" dirty="0" smtClean="0"/>
              <a:t>.</a:t>
            </a:r>
          </a:p>
          <a:p>
            <a:pPr lvl="0">
              <a:buFont typeface="Wingdings" pitchFamily="2" charset="2"/>
              <a:buChar char="Ø"/>
            </a:pPr>
            <a:r>
              <a:rPr lang="en-US" sz="2000" dirty="0" smtClean="0"/>
              <a:t>Community Service</a:t>
            </a:r>
          </a:p>
          <a:p>
            <a:pPr lvl="0">
              <a:buFont typeface="Wingdings" pitchFamily="2" charset="2"/>
              <a:buChar char="Ø"/>
            </a:pPr>
            <a:r>
              <a:rPr lang="en-US" sz="2000" dirty="0" smtClean="0"/>
              <a:t>Social Workers or other professionals, counseling, restitution, youth justice committee or sentencing circle </a:t>
            </a:r>
            <a:endParaRPr lang="en-US" sz="2000" dirty="0"/>
          </a:p>
          <a:p>
            <a:pPr marL="109728" indent="0">
              <a:buNone/>
            </a:pPr>
            <a:endParaRPr lang="en-US" sz="2000" dirty="0"/>
          </a:p>
        </p:txBody>
      </p:sp>
    </p:spTree>
    <p:extLst>
      <p:ext uri="{BB962C8B-B14F-4D97-AF65-F5344CB8AC3E}">
        <p14:creationId xmlns:p14="http://schemas.microsoft.com/office/powerpoint/2010/main" val="2093045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a:effectLst/>
              </a:rPr>
              <a:t>Chapter 2: To what extent is the justice system fair and equitable for youth?</a:t>
            </a:r>
            <a:br>
              <a:rPr lang="en-US" sz="1800" dirty="0">
                <a:effectLst/>
              </a:rPr>
            </a:br>
            <a:r>
              <a:rPr lang="en-US" sz="1800" dirty="0">
                <a:effectLst/>
              </a:rPr>
              <a:t>Issues for Canadians: Pages 56-87</a:t>
            </a:r>
            <a:endParaRPr lang="en-US" sz="1800" dirty="0"/>
          </a:p>
        </p:txBody>
      </p:sp>
      <p:sp>
        <p:nvSpPr>
          <p:cNvPr id="4" name="Text Placeholder 3"/>
          <p:cNvSpPr>
            <a:spLocks noGrp="1"/>
          </p:cNvSpPr>
          <p:nvPr>
            <p:ph type="body" sz="half" idx="2"/>
          </p:nvPr>
        </p:nvSpPr>
        <p:spPr>
          <a:xfrm>
            <a:off x="395536" y="1556792"/>
            <a:ext cx="8229600" cy="3384376"/>
          </a:xfrm>
        </p:spPr>
        <p:txBody>
          <a:bodyPr>
            <a:normAutofit fontScale="85000" lnSpcReduction="10000"/>
          </a:bodyPr>
          <a:lstStyle/>
          <a:p>
            <a:pPr marL="109728" indent="0" algn="ctr">
              <a:buNone/>
            </a:pPr>
            <a:r>
              <a:rPr lang="en-US" sz="3000" b="1" dirty="0"/>
              <a:t>What’s a jury?</a:t>
            </a:r>
            <a:endParaRPr lang="en-US" sz="3000" dirty="0"/>
          </a:p>
          <a:p>
            <a:pPr lvl="0"/>
            <a:endParaRPr lang="en-US" sz="1800" dirty="0" smtClean="0"/>
          </a:p>
          <a:p>
            <a:pPr lvl="0"/>
            <a:r>
              <a:rPr lang="en-US" sz="1800" dirty="0" smtClean="0"/>
              <a:t>Under </a:t>
            </a:r>
            <a:r>
              <a:rPr lang="en-US" sz="1800" dirty="0"/>
              <a:t>the YCJA, a person 14 years or older may choose to be tried by a judge and jury for certain serious offences, such as assault or murder.</a:t>
            </a:r>
          </a:p>
          <a:p>
            <a:pPr lvl="0"/>
            <a:r>
              <a:rPr lang="en-US" sz="1800" dirty="0"/>
              <a:t>Jury’s always have 12 people and all 12 must agree to the verdict. Their decision must be unanimous.</a:t>
            </a:r>
          </a:p>
          <a:p>
            <a:pPr lvl="0"/>
            <a:r>
              <a:rPr lang="en-US" sz="1800" dirty="0"/>
              <a:t>Anyone 18 years old and is a Canadian citizen is eligible for jury duty, with some exceptions. For example people convicted of crimes are not eligible.</a:t>
            </a:r>
          </a:p>
          <a:p>
            <a:pPr lvl="0"/>
            <a:r>
              <a:rPr lang="en-US" sz="1800" dirty="0"/>
              <a:t>If you are summoned to jury’s duty, it’s your responsibility to appear. Employers have to give you time off work for jury duty, but do not have to pay you.</a:t>
            </a:r>
          </a:p>
          <a:p>
            <a:pPr lvl="0"/>
            <a:r>
              <a:rPr lang="en-US" sz="1800" dirty="0"/>
              <a:t>People are excused from jury duty only if they can demonstrate that it would cause them undue hardship.</a:t>
            </a:r>
          </a:p>
          <a:p>
            <a:pPr marL="109728" indent="0">
              <a:buNone/>
            </a:pPr>
            <a:endParaRPr lang="en-US" sz="1400" dirty="0"/>
          </a:p>
        </p:txBody>
      </p:sp>
    </p:spTree>
    <p:extLst>
      <p:ext uri="{BB962C8B-B14F-4D97-AF65-F5344CB8AC3E}">
        <p14:creationId xmlns:p14="http://schemas.microsoft.com/office/powerpoint/2010/main" val="31832796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a:effectLst/>
              </a:rPr>
              <a:t>Chapter 2: To what extent is the justice system fair and equitable for youth?</a:t>
            </a:r>
            <a:br>
              <a:rPr lang="en-US" sz="1800" dirty="0">
                <a:effectLst/>
              </a:rPr>
            </a:br>
            <a:r>
              <a:rPr lang="en-US" sz="1800" dirty="0">
                <a:effectLst/>
              </a:rPr>
              <a:t>Issues for Canadians: Pages 56-87</a:t>
            </a:r>
            <a:endParaRPr lang="en-US" sz="1800" dirty="0"/>
          </a:p>
        </p:txBody>
      </p:sp>
      <p:sp>
        <p:nvSpPr>
          <p:cNvPr id="4" name="Text Placeholder 3"/>
          <p:cNvSpPr>
            <a:spLocks noGrp="1"/>
          </p:cNvSpPr>
          <p:nvPr>
            <p:ph type="body" sz="half" idx="2"/>
          </p:nvPr>
        </p:nvSpPr>
        <p:spPr>
          <a:xfrm>
            <a:off x="323528" y="1988840"/>
            <a:ext cx="8229600" cy="3672408"/>
          </a:xfrm>
        </p:spPr>
        <p:txBody>
          <a:bodyPr>
            <a:normAutofit/>
          </a:bodyPr>
          <a:lstStyle/>
          <a:p>
            <a:pPr marL="109728" indent="0" algn="ctr">
              <a:buNone/>
            </a:pPr>
            <a:r>
              <a:rPr lang="en-US" sz="2400" b="1" dirty="0"/>
              <a:t>What do justice advocacy groups do?</a:t>
            </a:r>
            <a:endParaRPr lang="en-US" sz="2400" dirty="0"/>
          </a:p>
          <a:p>
            <a:pPr marL="109728" indent="0">
              <a:buNone/>
            </a:pPr>
            <a:r>
              <a:rPr lang="en-US" sz="1200" b="1" dirty="0"/>
              <a:t> </a:t>
            </a:r>
            <a:endParaRPr lang="en-US" sz="1200" dirty="0"/>
          </a:p>
          <a:p>
            <a:pPr lvl="0"/>
            <a:r>
              <a:rPr lang="en-US" sz="1800" dirty="0"/>
              <a:t>Canada has to major citizen led organizations involved in the justice system: the John Howard Society and the Elizabeth Fry Society.</a:t>
            </a:r>
          </a:p>
          <a:p>
            <a:pPr lvl="0"/>
            <a:r>
              <a:rPr lang="en-US" sz="1800" dirty="0"/>
              <a:t>These organizations work independently of government</a:t>
            </a:r>
          </a:p>
          <a:p>
            <a:pPr lvl="0"/>
            <a:r>
              <a:rPr lang="en-US" sz="1800" dirty="0"/>
              <a:t>They provide public education about laws and the justice system</a:t>
            </a:r>
          </a:p>
          <a:p>
            <a:pPr lvl="0"/>
            <a:r>
              <a:rPr lang="en-US" sz="1800" dirty="0"/>
              <a:t>They work with the youth/adults that have broken the law to help them return to their communities.</a:t>
            </a:r>
          </a:p>
          <a:p>
            <a:pPr lvl="0"/>
            <a:r>
              <a:rPr lang="en-US" sz="1800" dirty="0"/>
              <a:t>They stand up for youth/adults accused of crimes, and stand up for these individuals rights</a:t>
            </a:r>
          </a:p>
          <a:p>
            <a:pPr lvl="0"/>
            <a:r>
              <a:rPr lang="en-US" sz="1800" dirty="0"/>
              <a:t>They try to improve the fairness of the justice system</a:t>
            </a:r>
          </a:p>
          <a:p>
            <a:endParaRPr lang="en-US" sz="1200" dirty="0"/>
          </a:p>
        </p:txBody>
      </p:sp>
    </p:spTree>
    <p:extLst>
      <p:ext uri="{BB962C8B-B14F-4D97-AF65-F5344CB8AC3E}">
        <p14:creationId xmlns:p14="http://schemas.microsoft.com/office/powerpoint/2010/main" val="2236720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a:effectLst/>
              </a:rPr>
              <a:t>Chapter 2: To what extent is the justice system fair and equitable for youth?</a:t>
            </a:r>
            <a:br>
              <a:rPr lang="en-US" sz="1800" dirty="0">
                <a:effectLst/>
              </a:rPr>
            </a:br>
            <a:r>
              <a:rPr lang="en-US" sz="1800" dirty="0">
                <a:effectLst/>
              </a:rPr>
              <a:t>Issues for Canadians: Pages 56-87</a:t>
            </a:r>
            <a:endParaRPr lang="en-US" sz="1800" dirty="0"/>
          </a:p>
        </p:txBody>
      </p:sp>
      <p:sp>
        <p:nvSpPr>
          <p:cNvPr id="4" name="Text Placeholder 3"/>
          <p:cNvSpPr>
            <a:spLocks noGrp="1"/>
          </p:cNvSpPr>
          <p:nvPr>
            <p:ph type="body" sz="half" idx="2"/>
          </p:nvPr>
        </p:nvSpPr>
        <p:spPr>
          <a:xfrm>
            <a:off x="395536" y="1772816"/>
            <a:ext cx="8229600" cy="3456384"/>
          </a:xfrm>
        </p:spPr>
        <p:txBody>
          <a:bodyPr>
            <a:normAutofit lnSpcReduction="10000"/>
          </a:bodyPr>
          <a:lstStyle/>
          <a:p>
            <a:pPr marL="109728" indent="0" algn="ctr">
              <a:buNone/>
            </a:pPr>
            <a:r>
              <a:rPr lang="en-US" sz="2400" b="1" dirty="0"/>
              <a:t>What Role do Elders have in the justice system?</a:t>
            </a:r>
            <a:endParaRPr lang="en-US" sz="2400" dirty="0"/>
          </a:p>
          <a:p>
            <a:pPr marL="109728" indent="0">
              <a:buNone/>
            </a:pPr>
            <a:r>
              <a:rPr lang="en-US" sz="1600" b="1" dirty="0"/>
              <a:t> </a:t>
            </a:r>
            <a:endParaRPr lang="en-US" sz="1600" dirty="0"/>
          </a:p>
          <a:p>
            <a:pPr lvl="0"/>
            <a:r>
              <a:rPr lang="en-US" sz="1600" dirty="0"/>
              <a:t>Under the YCJA, young people can face consequences form youth justice committees.  These committees exist in communities where volunteers agree to work with young offenders.  </a:t>
            </a:r>
          </a:p>
          <a:p>
            <a:pPr lvl="0"/>
            <a:r>
              <a:rPr lang="en-US" sz="1600" dirty="0"/>
              <a:t>Youth justice Committees reflect the idea of sentencing circles.</a:t>
            </a:r>
          </a:p>
          <a:p>
            <a:pPr lvl="0"/>
            <a:r>
              <a:rPr lang="en-US" sz="1600" dirty="0"/>
              <a:t>Define Sentencing Circles come from the traditions of some aboriginal peoples, whose system of justice can also include consequences such as banishment.</a:t>
            </a:r>
          </a:p>
          <a:p>
            <a:pPr lvl="0"/>
            <a:r>
              <a:rPr lang="en-US" sz="1600" dirty="0"/>
              <a:t>The committees act on the idea that breaking a law harms everyone in a community, and that the community must become involved in solutions.</a:t>
            </a:r>
          </a:p>
          <a:p>
            <a:r>
              <a:rPr lang="en-US" sz="1600" dirty="0"/>
              <a:t>As respected members of their communities, elders play an important role in this approach to justice, read Pg. 84 &amp; 85 to see how</a:t>
            </a:r>
          </a:p>
        </p:txBody>
      </p:sp>
    </p:spTree>
    <p:extLst>
      <p:ext uri="{BB962C8B-B14F-4D97-AF65-F5344CB8AC3E}">
        <p14:creationId xmlns:p14="http://schemas.microsoft.com/office/powerpoint/2010/main" val="2922025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smtClean="0"/>
              <a:t>Chapter 3: How effectively does Canada’s Charter of Rights and Freedoms protect your individual Rights?</a:t>
            </a:r>
            <a:br>
              <a:rPr lang="en-US" sz="1800" dirty="0" smtClean="0"/>
            </a:br>
            <a:r>
              <a:rPr lang="en-US" sz="1800" dirty="0" smtClean="0"/>
              <a:t>Page 88-117</a:t>
            </a:r>
            <a:endParaRPr lang="en-US" sz="1800" dirty="0"/>
          </a:p>
        </p:txBody>
      </p:sp>
      <p:sp>
        <p:nvSpPr>
          <p:cNvPr id="4" name="Text Placeholder 3"/>
          <p:cNvSpPr>
            <a:spLocks noGrp="1"/>
          </p:cNvSpPr>
          <p:nvPr>
            <p:ph type="body" sz="half" idx="2"/>
          </p:nvPr>
        </p:nvSpPr>
        <p:spPr>
          <a:xfrm>
            <a:off x="467544" y="1628800"/>
            <a:ext cx="8229600" cy="4464496"/>
          </a:xfrm>
        </p:spPr>
        <p:txBody>
          <a:bodyPr>
            <a:normAutofit fontScale="92500" lnSpcReduction="20000"/>
          </a:bodyPr>
          <a:lstStyle/>
          <a:p>
            <a:r>
              <a:rPr lang="en-US" b="1" dirty="0"/>
              <a:t>How does the charter protect individual rights and freedoms?</a:t>
            </a:r>
            <a:endParaRPr lang="en-US" dirty="0"/>
          </a:p>
          <a:p>
            <a:pPr marL="109728" indent="0">
              <a:buNone/>
            </a:pPr>
            <a:r>
              <a:rPr lang="en-US" b="1" dirty="0"/>
              <a:t> </a:t>
            </a:r>
            <a:endParaRPr lang="en-US" dirty="0"/>
          </a:p>
          <a:p>
            <a:r>
              <a:rPr lang="en-US" dirty="0"/>
              <a:t>Canada’s Charter of Rights and Freedoms dates from 1982.  The charter includes individual rights and rights for groups in society, called collective rights.</a:t>
            </a:r>
          </a:p>
          <a:p>
            <a:pPr marL="109728" indent="0">
              <a:buNone/>
            </a:pPr>
            <a:endParaRPr lang="en-US" dirty="0"/>
          </a:p>
          <a:p>
            <a:r>
              <a:rPr lang="en-US" b="1" dirty="0"/>
              <a:t>Constitution</a:t>
            </a:r>
            <a:r>
              <a:rPr lang="en-US" dirty="0"/>
              <a:t>: a special set of laws that establish a framework of governance</a:t>
            </a:r>
            <a:r>
              <a:rPr lang="en-US" dirty="0" smtClean="0"/>
              <a:t>.</a:t>
            </a:r>
          </a:p>
          <a:p>
            <a:endParaRPr lang="en-US" dirty="0"/>
          </a:p>
          <a:p>
            <a:r>
              <a:rPr lang="en-US" b="1" dirty="0" err="1"/>
              <a:t>Labour</a:t>
            </a:r>
            <a:r>
              <a:rPr lang="en-US" b="1" dirty="0"/>
              <a:t> Unions: </a:t>
            </a:r>
            <a:r>
              <a:rPr lang="en-US" dirty="0"/>
              <a:t>An organization of workers that acts to protect workers’ rights and </a:t>
            </a:r>
            <a:r>
              <a:rPr lang="en-US" dirty="0" smtClean="0"/>
              <a:t>interests</a:t>
            </a:r>
            <a:endParaRPr lang="en-US" dirty="0"/>
          </a:p>
          <a:p>
            <a:endParaRPr lang="en-US" dirty="0"/>
          </a:p>
        </p:txBody>
      </p:sp>
    </p:spTree>
    <p:extLst>
      <p:ext uri="{BB962C8B-B14F-4D97-AF65-F5344CB8AC3E}">
        <p14:creationId xmlns:p14="http://schemas.microsoft.com/office/powerpoint/2010/main" val="11400262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a:t>Chapter 3: How effectively does Canada’s Charter of Rights and Freedoms protect your individual Rights?</a:t>
            </a:r>
            <a:br>
              <a:rPr lang="en-US" sz="1800" dirty="0"/>
            </a:br>
            <a:r>
              <a:rPr lang="en-US" sz="1800" dirty="0"/>
              <a:t>Page 88-117</a:t>
            </a:r>
          </a:p>
        </p:txBody>
      </p:sp>
      <p:sp>
        <p:nvSpPr>
          <p:cNvPr id="4" name="Text Placeholder 3"/>
          <p:cNvSpPr>
            <a:spLocks noGrp="1"/>
          </p:cNvSpPr>
          <p:nvPr>
            <p:ph type="body" sz="half" idx="2"/>
          </p:nvPr>
        </p:nvSpPr>
        <p:spPr>
          <a:xfrm>
            <a:off x="457200" y="1700808"/>
            <a:ext cx="8229600" cy="4425355"/>
          </a:xfrm>
        </p:spPr>
        <p:txBody>
          <a:bodyPr>
            <a:normAutofit fontScale="70000" lnSpcReduction="20000"/>
          </a:bodyPr>
          <a:lstStyle/>
          <a:p>
            <a:pPr marL="109728" indent="0" algn="ctr">
              <a:buNone/>
            </a:pPr>
            <a:r>
              <a:rPr lang="en-US" b="1" dirty="0"/>
              <a:t>What is the Charter of Rights and Freedoms?</a:t>
            </a:r>
            <a:endParaRPr lang="en-US" dirty="0"/>
          </a:p>
          <a:p>
            <a:pPr marL="109728" indent="0">
              <a:buNone/>
            </a:pPr>
            <a:r>
              <a:rPr lang="en-US" b="1" dirty="0"/>
              <a:t> </a:t>
            </a:r>
            <a:endParaRPr lang="en-US" dirty="0"/>
          </a:p>
          <a:p>
            <a:pPr lvl="0"/>
            <a:r>
              <a:rPr lang="en-CA" dirty="0"/>
              <a:t>The charter is a part of Canada’s constitution.</a:t>
            </a:r>
            <a:endParaRPr lang="en-US" dirty="0"/>
          </a:p>
          <a:p>
            <a:pPr lvl="0"/>
            <a:r>
              <a:rPr lang="en-CA" dirty="0"/>
              <a:t>The constitution is the highest law of Canada; all other laws must be consistent with it.</a:t>
            </a:r>
            <a:endParaRPr lang="en-US" dirty="0"/>
          </a:p>
          <a:p>
            <a:pPr lvl="0"/>
            <a:r>
              <a:rPr lang="en-CA" dirty="0"/>
              <a:t>Before the charter Canada’s provincial and federal government had- and still have- a variety of laws about individual rights. </a:t>
            </a:r>
            <a:endParaRPr lang="en-US" dirty="0"/>
          </a:p>
          <a:p>
            <a:pPr lvl="0"/>
            <a:r>
              <a:rPr lang="en-CA" dirty="0"/>
              <a:t>With the charter, Canadians can challenge in court laws that restrict their rights.  The judicial branch makes decisions about these challenges by interpreting how to apply the charter.  It strikes down laws that restrict in an unjustified way.</a:t>
            </a:r>
            <a:endParaRPr lang="en-US" dirty="0"/>
          </a:p>
          <a:p>
            <a:pPr lvl="0"/>
            <a:r>
              <a:rPr lang="en-CA" dirty="0"/>
              <a:t>The charter says that Canada’s government is justified in restricting rights, if the restrictions are necessary to maintain Canada as a free and democratic society</a:t>
            </a:r>
            <a:endParaRPr lang="en-US" dirty="0"/>
          </a:p>
          <a:p>
            <a:endParaRPr lang="en-US" dirty="0"/>
          </a:p>
        </p:txBody>
      </p:sp>
    </p:spTree>
    <p:extLst>
      <p:ext uri="{BB962C8B-B14F-4D97-AF65-F5344CB8AC3E}">
        <p14:creationId xmlns:p14="http://schemas.microsoft.com/office/powerpoint/2010/main" val="37770321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a:t>Chapter 3: How effectively does Canada’s Charter of Rights and Freedoms protect your individual Rights?</a:t>
            </a:r>
            <a:br>
              <a:rPr lang="en-US" sz="1800" dirty="0"/>
            </a:br>
            <a:r>
              <a:rPr lang="en-US" sz="1800" dirty="0"/>
              <a:t>Page 88-117</a:t>
            </a:r>
          </a:p>
        </p:txBody>
      </p:sp>
      <p:sp>
        <p:nvSpPr>
          <p:cNvPr id="4" name="Text Placeholder 3"/>
          <p:cNvSpPr>
            <a:spLocks noGrp="1"/>
          </p:cNvSpPr>
          <p:nvPr>
            <p:ph type="body" sz="half" idx="2"/>
          </p:nvPr>
        </p:nvSpPr>
        <p:spPr>
          <a:xfrm>
            <a:off x="539552" y="1340768"/>
            <a:ext cx="8229600" cy="5112568"/>
          </a:xfrm>
        </p:spPr>
        <p:txBody>
          <a:bodyPr>
            <a:normAutofit/>
          </a:bodyPr>
          <a:lstStyle/>
          <a:p>
            <a:pPr marL="109728" indent="0" algn="ctr">
              <a:buNone/>
            </a:pPr>
            <a:r>
              <a:rPr lang="en-US" sz="1200" dirty="0" smtClean="0"/>
              <a:t>Your Individual Rights Under The Charter</a:t>
            </a:r>
          </a:p>
          <a:p>
            <a:pPr marL="109728" indent="0">
              <a:buNone/>
            </a:pPr>
            <a:r>
              <a:rPr lang="en-US" sz="1200" dirty="0" smtClean="0"/>
              <a:t>1. Fundamental Freedoms:</a:t>
            </a:r>
          </a:p>
          <a:p>
            <a:r>
              <a:rPr lang="en-US" sz="1200" dirty="0" smtClean="0"/>
              <a:t>Freedom to express you’re your opinions, choose your own religion, </a:t>
            </a:r>
            <a:r>
              <a:rPr lang="en-US" sz="1200" dirty="0" err="1" smtClean="0"/>
              <a:t>orgranice</a:t>
            </a:r>
            <a:r>
              <a:rPr lang="en-US" sz="1200" dirty="0" smtClean="0"/>
              <a:t> peacefully, associate with any group or person.</a:t>
            </a:r>
          </a:p>
          <a:p>
            <a:pPr marL="109728" indent="0">
              <a:buNone/>
            </a:pPr>
            <a:endParaRPr lang="en-US" sz="1200" dirty="0" smtClean="0"/>
          </a:p>
          <a:p>
            <a:pPr marL="109728" indent="0">
              <a:buNone/>
            </a:pPr>
            <a:r>
              <a:rPr lang="en-US" sz="1200" dirty="0" smtClean="0"/>
              <a:t>2. Democratic Rights:</a:t>
            </a:r>
          </a:p>
          <a:p>
            <a:r>
              <a:rPr lang="en-US" sz="1200" dirty="0" smtClean="0"/>
              <a:t>Right to vote</a:t>
            </a:r>
          </a:p>
          <a:p>
            <a:pPr marL="109728" indent="0">
              <a:buNone/>
            </a:pPr>
            <a:endParaRPr lang="en-US" sz="1200" dirty="0" smtClean="0"/>
          </a:p>
          <a:p>
            <a:pPr marL="109728" indent="0">
              <a:buNone/>
            </a:pPr>
            <a:r>
              <a:rPr lang="en-US" sz="1200" dirty="0" smtClean="0"/>
              <a:t>3. Mobility Rights:</a:t>
            </a:r>
          </a:p>
          <a:p>
            <a:r>
              <a:rPr lang="en-US" sz="1200" dirty="0" smtClean="0"/>
              <a:t>The right to move anywhere in Canada and to earn a living there</a:t>
            </a:r>
          </a:p>
          <a:p>
            <a:r>
              <a:rPr lang="en-US" sz="1200" dirty="0" smtClean="0"/>
              <a:t>The right to enter, stay in, or leave Canada</a:t>
            </a:r>
          </a:p>
          <a:p>
            <a:pPr marL="109728" indent="0">
              <a:buNone/>
            </a:pPr>
            <a:endParaRPr lang="en-US" sz="1200" dirty="0" smtClean="0"/>
          </a:p>
          <a:p>
            <a:pPr marL="109728" indent="0">
              <a:buNone/>
            </a:pPr>
            <a:r>
              <a:rPr lang="en-US" sz="1200" dirty="0" smtClean="0"/>
              <a:t>4. Legal Rights:</a:t>
            </a:r>
          </a:p>
          <a:p>
            <a:r>
              <a:rPr lang="en-US" sz="1200" dirty="0" smtClean="0"/>
              <a:t>The right to be free of imprisonment, search, seizure without reasons backed by law and evidence</a:t>
            </a:r>
          </a:p>
          <a:p>
            <a:r>
              <a:rPr lang="en-US" sz="1200" dirty="0" smtClean="0"/>
              <a:t>The right to a fair trail, innocent until proven guilty</a:t>
            </a:r>
          </a:p>
          <a:p>
            <a:pPr marL="109728" indent="0">
              <a:buNone/>
            </a:pPr>
            <a:endParaRPr lang="en-US" sz="1200" dirty="0" smtClean="0"/>
          </a:p>
          <a:p>
            <a:pPr marL="109728" indent="0">
              <a:buNone/>
            </a:pPr>
            <a:r>
              <a:rPr lang="en-US" sz="1200" dirty="0" smtClean="0"/>
              <a:t>5. Equality Rights:</a:t>
            </a:r>
          </a:p>
          <a:p>
            <a:r>
              <a:rPr lang="en-US" sz="1200" dirty="0" smtClean="0"/>
              <a:t>The right to be free of discrimination because of race, national or ethnic origin, religion, gender, age, mental or physical disabilities</a:t>
            </a:r>
          </a:p>
        </p:txBody>
      </p:sp>
    </p:spTree>
    <p:extLst>
      <p:ext uri="{BB962C8B-B14F-4D97-AF65-F5344CB8AC3E}">
        <p14:creationId xmlns:p14="http://schemas.microsoft.com/office/powerpoint/2010/main" val="38513151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a:t>Chapter 3: How effectively does Canada’s Charter of Rights and Freedoms protect your individual Rights?</a:t>
            </a:r>
            <a:br>
              <a:rPr lang="en-US" sz="1800" dirty="0"/>
            </a:br>
            <a:r>
              <a:rPr lang="en-US" sz="1800" dirty="0"/>
              <a:t>Page 88-117</a:t>
            </a:r>
          </a:p>
        </p:txBody>
      </p:sp>
      <p:sp>
        <p:nvSpPr>
          <p:cNvPr id="4" name="Text Placeholder 3"/>
          <p:cNvSpPr>
            <a:spLocks noGrp="1"/>
          </p:cNvSpPr>
          <p:nvPr>
            <p:ph type="body" sz="half" idx="2"/>
          </p:nvPr>
        </p:nvSpPr>
        <p:spPr>
          <a:xfrm>
            <a:off x="395536" y="1556792"/>
            <a:ext cx="8229600" cy="4419823"/>
          </a:xfrm>
        </p:spPr>
        <p:txBody>
          <a:bodyPr/>
          <a:lstStyle/>
          <a:p>
            <a:pPr marL="109728" indent="0" algn="ctr">
              <a:buNone/>
            </a:pPr>
            <a:r>
              <a:rPr lang="en-US" dirty="0" smtClean="0"/>
              <a:t>What Does the Charter Reflect about Today’s Society compared to the Past?</a:t>
            </a:r>
          </a:p>
          <a:p>
            <a:pPr marL="338328" indent="-228600">
              <a:buFont typeface="+mj-lt"/>
              <a:buAutoNum type="arabicPeriod"/>
            </a:pPr>
            <a:r>
              <a:rPr lang="en-US" sz="1200" dirty="0" smtClean="0"/>
              <a:t>First Nations and the Indian Act (page 100):</a:t>
            </a:r>
          </a:p>
          <a:p>
            <a:pPr marL="338328" indent="-228600">
              <a:buFont typeface="+mj-lt"/>
              <a:buAutoNum type="arabicPeriod"/>
            </a:pPr>
            <a:endParaRPr lang="en-US" sz="1200" dirty="0" smtClean="0"/>
          </a:p>
          <a:p>
            <a:pPr marL="338328" indent="-228600">
              <a:buFont typeface="+mj-lt"/>
              <a:buAutoNum type="arabicPeriod"/>
            </a:pPr>
            <a:endParaRPr lang="en-US" sz="1200" dirty="0"/>
          </a:p>
          <a:p>
            <a:pPr marL="338328" indent="-228600">
              <a:buFont typeface="+mj-lt"/>
              <a:buAutoNum type="arabicPeriod"/>
            </a:pPr>
            <a:r>
              <a:rPr lang="en-US" sz="1200" dirty="0" smtClean="0"/>
              <a:t>Canadian Women and the Right to Vote (page 101):</a:t>
            </a:r>
          </a:p>
          <a:p>
            <a:pPr marL="338328" indent="-228600">
              <a:buFont typeface="+mj-lt"/>
              <a:buAutoNum type="arabicPeriod"/>
            </a:pPr>
            <a:endParaRPr lang="en-US" sz="1200" dirty="0" smtClean="0"/>
          </a:p>
          <a:p>
            <a:pPr marL="338328" indent="-228600">
              <a:buFont typeface="+mj-lt"/>
              <a:buAutoNum type="arabicPeriod"/>
            </a:pPr>
            <a:endParaRPr lang="en-US" sz="1200" dirty="0"/>
          </a:p>
          <a:p>
            <a:pPr marL="338328" indent="-228600">
              <a:buFont typeface="+mj-lt"/>
              <a:buAutoNum type="arabicPeriod"/>
            </a:pPr>
            <a:r>
              <a:rPr lang="en-US" sz="1200" dirty="0" smtClean="0"/>
              <a:t>The Internment of Ukrainian Canadians (page 102):</a:t>
            </a:r>
          </a:p>
          <a:p>
            <a:pPr marL="338328" indent="-228600">
              <a:buFont typeface="+mj-lt"/>
              <a:buAutoNum type="arabicPeriod"/>
            </a:pPr>
            <a:endParaRPr lang="en-US" sz="1200" dirty="0" smtClean="0"/>
          </a:p>
          <a:p>
            <a:pPr marL="338328" indent="-228600">
              <a:buFont typeface="+mj-lt"/>
              <a:buAutoNum type="arabicPeriod"/>
            </a:pPr>
            <a:endParaRPr lang="en-US" sz="1200" dirty="0"/>
          </a:p>
          <a:p>
            <a:pPr marL="338328" indent="-228600">
              <a:buFont typeface="+mj-lt"/>
              <a:buAutoNum type="arabicPeriod"/>
            </a:pPr>
            <a:r>
              <a:rPr lang="en-US" sz="1200" dirty="0" smtClean="0"/>
              <a:t>The Internment if Italian Canadians (page 102):</a:t>
            </a:r>
          </a:p>
          <a:p>
            <a:pPr marL="338328" indent="-228600">
              <a:buFont typeface="+mj-lt"/>
              <a:buAutoNum type="arabicPeriod"/>
            </a:pPr>
            <a:endParaRPr lang="en-US" sz="1200" dirty="0" smtClean="0"/>
          </a:p>
          <a:p>
            <a:pPr marL="338328" indent="-228600">
              <a:buFont typeface="+mj-lt"/>
              <a:buAutoNum type="arabicPeriod"/>
            </a:pPr>
            <a:endParaRPr lang="en-US" sz="1200" dirty="0"/>
          </a:p>
          <a:p>
            <a:pPr marL="338328" indent="-228600">
              <a:buFont typeface="+mj-lt"/>
              <a:buAutoNum type="arabicPeriod"/>
            </a:pPr>
            <a:r>
              <a:rPr lang="en-US" sz="1200" dirty="0" smtClean="0"/>
              <a:t>The Internment of Japanese Canadians (page 103):</a:t>
            </a:r>
          </a:p>
          <a:p>
            <a:pPr marL="338328" indent="-228600">
              <a:buFont typeface="+mj-lt"/>
              <a:buAutoNum type="arabicPeriod"/>
            </a:pPr>
            <a:endParaRPr lang="en-US" sz="1200" dirty="0"/>
          </a:p>
          <a:p>
            <a:pPr marL="338328" indent="-228600">
              <a:buFont typeface="+mj-lt"/>
              <a:buAutoNum type="arabicPeriod"/>
            </a:pPr>
            <a:endParaRPr lang="en-US" sz="1200" dirty="0"/>
          </a:p>
        </p:txBody>
      </p:sp>
    </p:spTree>
    <p:extLst>
      <p:ext uri="{BB962C8B-B14F-4D97-AF65-F5344CB8AC3E}">
        <p14:creationId xmlns:p14="http://schemas.microsoft.com/office/powerpoint/2010/main" val="3742630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lvl="0"/>
            <a:r>
              <a:rPr lang="en-CA" b="1" dirty="0"/>
              <a:t>Government: </a:t>
            </a:r>
            <a:r>
              <a:rPr lang="en-CA" dirty="0"/>
              <a:t>the body with power to make decisions for a society</a:t>
            </a:r>
            <a:endParaRPr lang="en-US" dirty="0"/>
          </a:p>
          <a:p>
            <a:pPr lvl="0"/>
            <a:r>
              <a:rPr lang="en-CA" b="1" dirty="0"/>
              <a:t>Governance: </a:t>
            </a:r>
            <a:r>
              <a:rPr lang="en-CA" dirty="0"/>
              <a:t>The process of governing</a:t>
            </a:r>
            <a:endParaRPr lang="en-US" dirty="0"/>
          </a:p>
          <a:p>
            <a:pPr lvl="0"/>
            <a:r>
              <a:rPr lang="en-CA" b="1" dirty="0"/>
              <a:t>Govern: </a:t>
            </a:r>
            <a:r>
              <a:rPr lang="en-CA" dirty="0"/>
              <a:t>To make decisions as a government and put decisions into </a:t>
            </a:r>
            <a:r>
              <a:rPr lang="en-CA" dirty="0" smtClean="0"/>
              <a:t>action</a:t>
            </a:r>
          </a:p>
          <a:p>
            <a:r>
              <a:rPr lang="en-CA" b="1" dirty="0" smtClean="0"/>
              <a:t>Parliamentary Press Gallery</a:t>
            </a:r>
            <a:r>
              <a:rPr lang="en-CA" dirty="0" smtClean="0"/>
              <a:t>: An </a:t>
            </a:r>
            <a:r>
              <a:rPr lang="en-CA" dirty="0"/>
              <a:t>association of reporters who cover the decisions and actions of Canada’s </a:t>
            </a:r>
            <a:r>
              <a:rPr lang="en-CA" dirty="0" smtClean="0"/>
              <a:t>government</a:t>
            </a:r>
          </a:p>
          <a:p>
            <a:r>
              <a:rPr lang="en-CA" b="1" dirty="0" smtClean="0"/>
              <a:t>Lobbyists: A</a:t>
            </a:r>
            <a:r>
              <a:rPr lang="en-CA" dirty="0" smtClean="0"/>
              <a:t> </a:t>
            </a:r>
            <a:r>
              <a:rPr lang="en-CA" dirty="0"/>
              <a:t>lobbyist is someone hired by a group to influence MP’s and government </a:t>
            </a:r>
            <a:r>
              <a:rPr lang="en-CA" dirty="0" smtClean="0"/>
              <a:t>officials</a:t>
            </a:r>
            <a:endParaRPr lang="en-CA" b="1" dirty="0" smtClean="0"/>
          </a:p>
          <a:p>
            <a:r>
              <a:rPr lang="en-CA" b="1" dirty="0" smtClean="0"/>
              <a:t>Minorities: </a:t>
            </a:r>
            <a:r>
              <a:rPr lang="en-CA" dirty="0" smtClean="0"/>
              <a:t>groups </a:t>
            </a:r>
            <a:r>
              <a:rPr lang="en-CA" dirty="0"/>
              <a:t>in society who do not form the majority population</a:t>
            </a:r>
            <a:endParaRPr lang="en-US" dirty="0"/>
          </a:p>
          <a:p>
            <a:pPr lvl="0"/>
            <a:endParaRPr lang="en-US" dirty="0"/>
          </a:p>
          <a:p>
            <a:endParaRPr lang="en-US" dirty="0"/>
          </a:p>
        </p:txBody>
      </p:sp>
      <p:sp>
        <p:nvSpPr>
          <p:cNvPr id="3" name="Title 2"/>
          <p:cNvSpPr>
            <a:spLocks noGrp="1"/>
          </p:cNvSpPr>
          <p:nvPr>
            <p:ph type="title"/>
          </p:nvPr>
        </p:nvSpPr>
        <p:spPr/>
        <p:txBody>
          <a:bodyPr>
            <a:normAutofit/>
          </a:bodyPr>
          <a:lstStyle/>
          <a:p>
            <a:pPr algn="ctr"/>
            <a:r>
              <a:rPr lang="en-US" sz="2000" dirty="0"/>
              <a:t>Chapter 1: How Effectively does Canada’s Federal Political System govern Canada for all Canadians</a:t>
            </a:r>
            <a:r>
              <a:rPr lang="en-US" sz="2000" dirty="0" smtClean="0"/>
              <a:t>?</a:t>
            </a:r>
            <a:br>
              <a:rPr lang="en-US" sz="2000" dirty="0" smtClean="0"/>
            </a:br>
            <a:r>
              <a:rPr lang="en-US" sz="2000" dirty="0" smtClean="0"/>
              <a:t>Pages: 16-55</a:t>
            </a:r>
            <a:endParaRPr lang="en-US" sz="2000" dirty="0"/>
          </a:p>
        </p:txBody>
      </p:sp>
    </p:spTree>
    <p:extLst>
      <p:ext uri="{BB962C8B-B14F-4D97-AF65-F5344CB8AC3E}">
        <p14:creationId xmlns:p14="http://schemas.microsoft.com/office/powerpoint/2010/main" val="4062461857"/>
      </p:ext>
    </p:extLst>
  </p:cSld>
  <p:clrMapOvr>
    <a:masterClrMapping/>
  </p:clrMapOvr>
  <p:transition advClick="0"/>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smtClean="0"/>
              <a:t>Chapter 4: To What Extent has Canada Affirmed Collective Rights?</a:t>
            </a:r>
            <a:endParaRPr lang="en-US" sz="1800" dirty="0"/>
          </a:p>
        </p:txBody>
      </p:sp>
      <p:sp>
        <p:nvSpPr>
          <p:cNvPr id="4" name="Text Placeholder 3"/>
          <p:cNvSpPr>
            <a:spLocks noGrp="1"/>
          </p:cNvSpPr>
          <p:nvPr>
            <p:ph type="body" sz="half" idx="2"/>
          </p:nvPr>
        </p:nvSpPr>
        <p:spPr>
          <a:xfrm>
            <a:off x="395536" y="1340768"/>
            <a:ext cx="8229600" cy="4320480"/>
          </a:xfrm>
        </p:spPr>
        <p:txBody>
          <a:bodyPr>
            <a:normAutofit/>
          </a:bodyPr>
          <a:lstStyle/>
          <a:p>
            <a:pPr lvl="0"/>
            <a:r>
              <a:rPr lang="en-US" sz="2000" dirty="0"/>
              <a:t>One thing that makes Canada unique is its collective rights.</a:t>
            </a:r>
          </a:p>
          <a:p>
            <a:pPr lvl="0"/>
            <a:r>
              <a:rPr lang="en-US" sz="2000" b="1" dirty="0"/>
              <a:t>Collective Rights</a:t>
            </a:r>
            <a:r>
              <a:rPr lang="en-US" sz="2000" dirty="0"/>
              <a:t>: rights guaranteed to specific groups in Canadian society for historical and constitutional reasons.  </a:t>
            </a:r>
          </a:p>
          <a:p>
            <a:pPr lvl="0"/>
            <a:r>
              <a:rPr lang="en-US" sz="2000" dirty="0"/>
              <a:t>These groups are: Aboriginal peoples, including First Nations, Métis and Inuit peoples; and Francophone and Anglophones.</a:t>
            </a:r>
          </a:p>
          <a:p>
            <a:pPr lvl="0"/>
            <a:r>
              <a:rPr lang="en-US" sz="2000" dirty="0"/>
              <a:t>The purpose of collective rights is to affirm the collective identity of groups in society and to create a society where people of different identities belong.</a:t>
            </a:r>
          </a:p>
          <a:p>
            <a:pPr lvl="0"/>
            <a:r>
              <a:rPr lang="en-US" sz="2000" b="1" dirty="0"/>
              <a:t>Collective Identity</a:t>
            </a:r>
            <a:r>
              <a:rPr lang="en-US" sz="2000" dirty="0"/>
              <a:t>: The shared identity of a group of people, especially because of a common language and culture.</a:t>
            </a:r>
          </a:p>
          <a:p>
            <a:pPr lvl="0"/>
            <a:r>
              <a:rPr lang="en-US" sz="2000" dirty="0"/>
              <a:t>Collective rights are part of the dynamic relationship between Canada’s government and Canadian citizens.</a:t>
            </a:r>
          </a:p>
          <a:p>
            <a:endParaRPr lang="en-US" sz="1200" dirty="0"/>
          </a:p>
        </p:txBody>
      </p:sp>
    </p:spTree>
    <p:extLst>
      <p:ext uri="{BB962C8B-B14F-4D97-AF65-F5344CB8AC3E}">
        <p14:creationId xmlns:p14="http://schemas.microsoft.com/office/powerpoint/2010/main" val="26354531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a:t>Chapter 4: To What Extent has Canada Affirmed Collective Rights?</a:t>
            </a:r>
          </a:p>
        </p:txBody>
      </p:sp>
      <p:sp>
        <p:nvSpPr>
          <p:cNvPr id="4" name="Text Placeholder 3"/>
          <p:cNvSpPr>
            <a:spLocks noGrp="1"/>
          </p:cNvSpPr>
          <p:nvPr>
            <p:ph type="body" sz="half" idx="2"/>
          </p:nvPr>
        </p:nvSpPr>
        <p:spPr>
          <a:xfrm>
            <a:off x="457200" y="1484784"/>
            <a:ext cx="8229600" cy="5328592"/>
          </a:xfrm>
        </p:spPr>
        <p:txBody>
          <a:bodyPr>
            <a:normAutofit/>
          </a:bodyPr>
          <a:lstStyle/>
          <a:p>
            <a:r>
              <a:rPr lang="en-US" sz="1300" dirty="0"/>
              <a:t>Assimilate</a:t>
            </a:r>
            <a:r>
              <a:rPr lang="en-US" sz="1300" dirty="0" smtClean="0"/>
              <a:t>: Become part of a different cultural group</a:t>
            </a:r>
            <a:endParaRPr lang="en-US" sz="1300" dirty="0"/>
          </a:p>
          <a:p>
            <a:pPr marL="109728" indent="0">
              <a:buNone/>
            </a:pPr>
            <a:endParaRPr lang="en-US" sz="1300" dirty="0"/>
          </a:p>
          <a:p>
            <a:r>
              <a:rPr lang="en-US" sz="1300" dirty="0"/>
              <a:t>Ethnocentrism</a:t>
            </a:r>
            <a:r>
              <a:rPr lang="en-US" sz="1300" dirty="0" smtClean="0"/>
              <a:t>: The belief that one’s culture is superior to other cultures</a:t>
            </a:r>
            <a:endParaRPr lang="en-US" sz="1300" dirty="0"/>
          </a:p>
          <a:p>
            <a:pPr marL="109728" indent="0">
              <a:buNone/>
            </a:pPr>
            <a:r>
              <a:rPr lang="en-US" sz="1300" dirty="0"/>
              <a:t> </a:t>
            </a:r>
          </a:p>
          <a:p>
            <a:r>
              <a:rPr lang="en-US" sz="1300" dirty="0"/>
              <a:t>Indian </a:t>
            </a:r>
            <a:r>
              <a:rPr lang="en-US" sz="1300" dirty="0" smtClean="0"/>
              <a:t>Act: A federal legislation related to the rights and status of First Nations peoples, passed in 1876 and amended several times.</a:t>
            </a:r>
          </a:p>
          <a:p>
            <a:endParaRPr lang="en-US" sz="1300" dirty="0" smtClean="0"/>
          </a:p>
          <a:p>
            <a:r>
              <a:rPr lang="en-US" sz="1300" dirty="0"/>
              <a:t>Annuity</a:t>
            </a:r>
            <a:r>
              <a:rPr lang="en-US" sz="1300" dirty="0" smtClean="0"/>
              <a:t>: an annual payment.  Under the Numbered Treaties, mostly symbolic today.</a:t>
            </a:r>
            <a:endParaRPr lang="en-US" sz="1300" dirty="0"/>
          </a:p>
          <a:p>
            <a:pPr marL="109728" indent="0">
              <a:buNone/>
            </a:pPr>
            <a:r>
              <a:rPr lang="en-US" sz="1300" dirty="0"/>
              <a:t> </a:t>
            </a:r>
          </a:p>
          <a:p>
            <a:r>
              <a:rPr lang="en-US" sz="1300" dirty="0"/>
              <a:t>Reserves</a:t>
            </a:r>
            <a:r>
              <a:rPr lang="en-US" sz="1300" dirty="0" smtClean="0"/>
              <a:t>: Land for the exclusive use of </a:t>
            </a:r>
            <a:r>
              <a:rPr lang="en-US" sz="1300" dirty="0"/>
              <a:t>F</a:t>
            </a:r>
            <a:r>
              <a:rPr lang="en-US" sz="1300" dirty="0" smtClean="0"/>
              <a:t>irst </a:t>
            </a:r>
            <a:r>
              <a:rPr lang="en-US" sz="1300" dirty="0"/>
              <a:t>N</a:t>
            </a:r>
            <a:r>
              <a:rPr lang="en-US" sz="1300" dirty="0" smtClean="0"/>
              <a:t>ations.</a:t>
            </a:r>
            <a:endParaRPr lang="en-US" sz="1300" dirty="0"/>
          </a:p>
          <a:p>
            <a:pPr marL="109728" indent="0">
              <a:buNone/>
            </a:pPr>
            <a:r>
              <a:rPr lang="en-US" sz="1300" dirty="0"/>
              <a:t> </a:t>
            </a:r>
          </a:p>
          <a:p>
            <a:r>
              <a:rPr lang="en-US" sz="1300" dirty="0"/>
              <a:t>Official </a:t>
            </a:r>
            <a:r>
              <a:rPr lang="en-US" sz="1300" dirty="0" smtClean="0"/>
              <a:t>Bilingualism: Right of Canadian citizens to conduct their affairs with the federal government in both French and English.</a:t>
            </a:r>
          </a:p>
          <a:p>
            <a:pPr marL="109728" indent="0">
              <a:buNone/>
            </a:pPr>
            <a:endParaRPr lang="en-US" sz="1300" dirty="0"/>
          </a:p>
          <a:p>
            <a:r>
              <a:rPr lang="en-US" sz="1300" dirty="0" smtClean="0"/>
              <a:t>Minority </a:t>
            </a:r>
            <a:r>
              <a:rPr lang="en-US" sz="1300" dirty="0"/>
              <a:t>Language Education Rights</a:t>
            </a:r>
            <a:r>
              <a:rPr lang="en-US" sz="1300" dirty="0" smtClean="0"/>
              <a:t>: English or French speaking minority population of sufficient size in any province has the right to publicly funded schools that serve their language community.</a:t>
            </a:r>
            <a:endParaRPr lang="en-US" sz="1300" dirty="0"/>
          </a:p>
          <a:p>
            <a:endParaRPr lang="en-US" sz="1300" dirty="0" smtClean="0"/>
          </a:p>
          <a:p>
            <a:r>
              <a:rPr lang="en-US" sz="1300" dirty="0"/>
              <a:t>Anglophone</a:t>
            </a:r>
            <a:r>
              <a:rPr lang="en-US" sz="1300" dirty="0" smtClean="0"/>
              <a:t>: A person who's first language is English</a:t>
            </a:r>
          </a:p>
          <a:p>
            <a:pPr marL="109728" indent="0">
              <a:buNone/>
            </a:pPr>
            <a:endParaRPr lang="en-US" sz="1300" dirty="0"/>
          </a:p>
          <a:p>
            <a:r>
              <a:rPr lang="en-US" sz="1300" dirty="0" smtClean="0"/>
              <a:t>Francophone: A person who’s first language is French</a:t>
            </a:r>
            <a:endParaRPr lang="en-US" sz="1300" dirty="0"/>
          </a:p>
          <a:p>
            <a:endParaRPr lang="en-US" dirty="0"/>
          </a:p>
          <a:p>
            <a:endParaRPr lang="en-US" dirty="0"/>
          </a:p>
        </p:txBody>
      </p:sp>
    </p:spTree>
    <p:extLst>
      <p:ext uri="{BB962C8B-B14F-4D97-AF65-F5344CB8AC3E}">
        <p14:creationId xmlns:p14="http://schemas.microsoft.com/office/powerpoint/2010/main" val="29491912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dirty="0"/>
              <a:t>Chapter 4: To What Extent has Canada Affirmed Collective Rights?</a:t>
            </a:r>
          </a:p>
        </p:txBody>
      </p:sp>
      <p:sp>
        <p:nvSpPr>
          <p:cNvPr id="4" name="Text Placeholder 3"/>
          <p:cNvSpPr>
            <a:spLocks noGrp="1"/>
          </p:cNvSpPr>
          <p:nvPr>
            <p:ph type="body" sz="half" idx="2"/>
          </p:nvPr>
        </p:nvSpPr>
        <p:spPr>
          <a:xfrm>
            <a:off x="467544" y="1340768"/>
            <a:ext cx="8229600" cy="4896544"/>
          </a:xfrm>
        </p:spPr>
        <p:txBody>
          <a:bodyPr>
            <a:normAutofit fontScale="62500" lnSpcReduction="20000"/>
          </a:bodyPr>
          <a:lstStyle/>
          <a:p>
            <a:pPr marL="109728" indent="0" algn="ctr">
              <a:buNone/>
            </a:pPr>
            <a:r>
              <a:rPr lang="en-US" b="1" dirty="0"/>
              <a:t>What are the Numbered Treaties</a:t>
            </a:r>
            <a:r>
              <a:rPr lang="en-US" b="1" dirty="0" smtClean="0"/>
              <a:t>?</a:t>
            </a:r>
          </a:p>
          <a:p>
            <a:pPr marL="109728" indent="0" algn="ctr">
              <a:buNone/>
            </a:pPr>
            <a:endParaRPr lang="en-US" dirty="0"/>
          </a:p>
          <a:p>
            <a:pPr lvl="0"/>
            <a:r>
              <a:rPr lang="en-US" dirty="0"/>
              <a:t>The Numbered Treaties are historic agreements that affect the rights and identity of some First Nations in Canada.</a:t>
            </a:r>
          </a:p>
          <a:p>
            <a:pPr lvl="0"/>
            <a:r>
              <a:rPr lang="en-US" dirty="0"/>
              <a:t>The Numbered Treaties have roots in the Royal Proclamation of 1763.</a:t>
            </a:r>
          </a:p>
          <a:p>
            <a:pPr lvl="0"/>
            <a:r>
              <a:rPr lang="en-US" dirty="0"/>
              <a:t>Britain made the proclamation at the end of the Seven Years War, as it sought to establish control over lands in North America formerly claimed by France.</a:t>
            </a:r>
          </a:p>
          <a:p>
            <a:pPr lvl="0"/>
            <a:r>
              <a:rPr lang="en-US" dirty="0"/>
              <a:t>The proclamation recognized First Nations’ rights to land, and established the principle of making treaties with First Nations through peaceful negotiations.</a:t>
            </a:r>
          </a:p>
          <a:p>
            <a:pPr lvl="0"/>
            <a:r>
              <a:rPr lang="en-US" dirty="0"/>
              <a:t>Other laws also affect the collective rights of First Nations, including the Indian Act and Section 35 of the constitution</a:t>
            </a:r>
            <a:r>
              <a:rPr lang="en-US" dirty="0" smtClean="0"/>
              <a:t>.</a:t>
            </a:r>
          </a:p>
          <a:p>
            <a:pPr marL="109728" lvl="0" indent="0">
              <a:buNone/>
            </a:pPr>
            <a:endParaRPr lang="en-US" dirty="0" smtClean="0"/>
          </a:p>
          <a:p>
            <a:r>
              <a:rPr lang="en-US" b="1" dirty="0"/>
              <a:t>The Numbered Treaties were agreements between the Queen and First Nations.</a:t>
            </a:r>
            <a:endParaRPr lang="en-US" dirty="0"/>
          </a:p>
          <a:p>
            <a:pPr lvl="0"/>
            <a:r>
              <a:rPr lang="en-US" dirty="0"/>
              <a:t>First Nations agreed to share their land in peace.  Canada’s government agreed to terms covering First Nations’ education, reserves, annuities and other matters.</a:t>
            </a:r>
          </a:p>
          <a:p>
            <a:pPr lvl="0"/>
            <a:endParaRPr lang="en-US" dirty="0"/>
          </a:p>
          <a:p>
            <a:endParaRPr lang="en-US" dirty="0"/>
          </a:p>
        </p:txBody>
      </p:sp>
    </p:spTree>
    <p:extLst>
      <p:ext uri="{BB962C8B-B14F-4D97-AF65-F5344CB8AC3E}">
        <p14:creationId xmlns:p14="http://schemas.microsoft.com/office/powerpoint/2010/main" val="18948894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dirty="0">
                <a:effectLst/>
              </a:rPr>
              <a:t>Chapter 5: How well do Canada’s immigration laws and policies respond to immigration issues?</a:t>
            </a:r>
            <a:br>
              <a:rPr lang="en-US" sz="1800" dirty="0">
                <a:effectLst/>
              </a:rPr>
            </a:br>
            <a:r>
              <a:rPr lang="en-US" sz="1800" dirty="0">
                <a:effectLst/>
              </a:rPr>
              <a:t>Issues for Canadians: Pages 162-193</a:t>
            </a:r>
            <a:br>
              <a:rPr lang="en-US" sz="1800" dirty="0">
                <a:effectLst/>
              </a:rPr>
            </a:br>
            <a:endParaRPr lang="en-US" sz="1800" dirty="0"/>
          </a:p>
        </p:txBody>
      </p:sp>
      <p:sp>
        <p:nvSpPr>
          <p:cNvPr id="4" name="Text Placeholder 3"/>
          <p:cNvSpPr>
            <a:spLocks noGrp="1"/>
          </p:cNvSpPr>
          <p:nvPr>
            <p:ph type="body" sz="half" idx="2"/>
          </p:nvPr>
        </p:nvSpPr>
        <p:spPr>
          <a:xfrm>
            <a:off x="457200" y="1340768"/>
            <a:ext cx="8229600" cy="5256584"/>
          </a:xfrm>
        </p:spPr>
        <p:txBody>
          <a:bodyPr/>
          <a:lstStyle/>
          <a:p>
            <a:pPr lvl="0"/>
            <a:endParaRPr lang="en-US" sz="1400" dirty="0" smtClean="0"/>
          </a:p>
          <a:p>
            <a:pPr lvl="0"/>
            <a:endParaRPr lang="en-US" sz="1400" dirty="0"/>
          </a:p>
          <a:p>
            <a:pPr lvl="0"/>
            <a:r>
              <a:rPr lang="en-US" sz="1400" dirty="0" smtClean="0"/>
              <a:t>Immigration </a:t>
            </a:r>
            <a:r>
              <a:rPr lang="en-US" sz="1400" dirty="0"/>
              <a:t>is an important part of Canada’s legislative framework because it affects the quality of life of Canadians and of people who seek to build a home in Canada</a:t>
            </a:r>
          </a:p>
          <a:p>
            <a:pPr lvl="0"/>
            <a:r>
              <a:rPr lang="en-US" sz="1400" dirty="0"/>
              <a:t>Immigration poses opportunities and challenges for citizenship for building a society in which all Canadians-existing and new-belong </a:t>
            </a:r>
            <a:endParaRPr lang="en-US" sz="1400" dirty="0" smtClean="0"/>
          </a:p>
          <a:p>
            <a:r>
              <a:rPr lang="en-US" sz="1400" b="1" dirty="0"/>
              <a:t>Refugee: </a:t>
            </a:r>
            <a:r>
              <a:rPr lang="en-US" sz="1400" dirty="0"/>
              <a:t>a person who seeks refuge in another country because of danger or persecution in their home country</a:t>
            </a:r>
          </a:p>
          <a:p>
            <a:pPr marL="109728" lvl="0" indent="0">
              <a:buNone/>
            </a:pPr>
            <a:endParaRPr lang="en-US" sz="1400" dirty="0" smtClean="0"/>
          </a:p>
          <a:p>
            <a:pPr lvl="0"/>
            <a:endParaRPr lang="en-US" sz="1400" dirty="0"/>
          </a:p>
          <a:p>
            <a:pPr lvl="0"/>
            <a:endParaRPr lang="en-US" sz="1400" dirty="0" smtClean="0"/>
          </a:p>
          <a:p>
            <a:pPr lvl="0"/>
            <a:endParaRPr lang="en-US" sz="1400" dirty="0"/>
          </a:p>
          <a:p>
            <a:pPr marL="109728" indent="0" algn="ctr">
              <a:buNone/>
            </a:pPr>
            <a:r>
              <a:rPr lang="en-US" sz="1400" b="1" dirty="0"/>
              <a:t>What Criteria Does Canada Use When Accepting Immigrants and </a:t>
            </a:r>
            <a:r>
              <a:rPr lang="en-US" sz="1400" b="1" dirty="0" smtClean="0"/>
              <a:t>Refugees?</a:t>
            </a:r>
            <a:r>
              <a:rPr lang="en-US" sz="1400" dirty="0"/>
              <a:t> </a:t>
            </a:r>
            <a:r>
              <a:rPr lang="en-US" sz="1400" dirty="0" smtClean="0"/>
              <a:t> </a:t>
            </a:r>
            <a:r>
              <a:rPr lang="en-US" sz="1400" b="1" dirty="0" smtClean="0"/>
              <a:t>What </a:t>
            </a:r>
            <a:r>
              <a:rPr lang="en-US" sz="1400" b="1" dirty="0"/>
              <a:t>is the Immigration and Refugee Protection Act?</a:t>
            </a:r>
            <a:endParaRPr lang="en-US" sz="1400" dirty="0"/>
          </a:p>
          <a:p>
            <a:pPr lvl="0"/>
            <a:r>
              <a:rPr lang="en-US" sz="1400" dirty="0"/>
              <a:t>The immigration and Refugee Protection Act dates from 2002</a:t>
            </a:r>
          </a:p>
          <a:p>
            <a:pPr lvl="0"/>
            <a:r>
              <a:rPr lang="en-US" sz="1400" dirty="0"/>
              <a:t>It establishes categories of who can come to Canada from other countries to make permanent homes here</a:t>
            </a:r>
          </a:p>
          <a:p>
            <a:pPr lvl="0"/>
            <a:r>
              <a:rPr lang="en-US" sz="1400" dirty="0"/>
              <a:t>It lays out the objectives of those categories</a:t>
            </a:r>
          </a:p>
          <a:p>
            <a:pPr lvl="0"/>
            <a:endParaRPr lang="en-US" sz="1400" dirty="0"/>
          </a:p>
          <a:p>
            <a:endParaRPr lang="en-US" dirty="0"/>
          </a:p>
        </p:txBody>
      </p:sp>
    </p:spTree>
    <p:extLst>
      <p:ext uri="{BB962C8B-B14F-4D97-AF65-F5344CB8AC3E}">
        <p14:creationId xmlns:p14="http://schemas.microsoft.com/office/powerpoint/2010/main" val="27792849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a:effectLst/>
              </a:rPr>
              <a:t>Chapter 5: How well do Canada’s immigration laws and policies respond to immigration issues?</a:t>
            </a:r>
            <a:br>
              <a:rPr lang="en-US" sz="1800" dirty="0">
                <a:effectLst/>
              </a:rPr>
            </a:br>
            <a:r>
              <a:rPr lang="en-US" sz="1800" dirty="0">
                <a:effectLst/>
              </a:rPr>
              <a:t>Issues for Canadians: Pages 162-193</a:t>
            </a:r>
            <a:endParaRPr lang="en-US" sz="1800" b="0" dirty="0">
              <a:effectLst/>
            </a:endParaRPr>
          </a:p>
        </p:txBody>
      </p:sp>
      <p:sp>
        <p:nvSpPr>
          <p:cNvPr id="4" name="Text Placeholder 3"/>
          <p:cNvSpPr>
            <a:spLocks noGrp="1"/>
          </p:cNvSpPr>
          <p:nvPr>
            <p:ph type="body" sz="half" idx="2"/>
          </p:nvPr>
        </p:nvSpPr>
        <p:spPr>
          <a:xfrm>
            <a:off x="457200" y="1484784"/>
            <a:ext cx="8229600" cy="4641379"/>
          </a:xfrm>
        </p:spPr>
        <p:txBody>
          <a:bodyPr>
            <a:normAutofit fontScale="92500"/>
          </a:bodyPr>
          <a:lstStyle/>
          <a:p>
            <a:pPr marL="109728" indent="0" algn="ctr">
              <a:buNone/>
            </a:pPr>
            <a:r>
              <a:rPr lang="en-US" sz="2400" dirty="0"/>
              <a:t>Immigration Categories:</a:t>
            </a:r>
          </a:p>
          <a:p>
            <a:r>
              <a:rPr lang="en-US" sz="2400" dirty="0"/>
              <a:t>1</a:t>
            </a:r>
            <a:r>
              <a:rPr lang="en-US" sz="2400" dirty="0" smtClean="0"/>
              <a:t>. Refugees (13%): people who are escaping persecution, torture, or cruel and unusual punishment.</a:t>
            </a:r>
            <a:endParaRPr lang="en-US" sz="2400" dirty="0"/>
          </a:p>
          <a:p>
            <a:pPr marL="109728" indent="0">
              <a:buNone/>
            </a:pPr>
            <a:r>
              <a:rPr lang="en-US" sz="2400" dirty="0"/>
              <a:t> </a:t>
            </a:r>
          </a:p>
          <a:p>
            <a:r>
              <a:rPr lang="en-US" sz="2400" dirty="0"/>
              <a:t>2</a:t>
            </a:r>
            <a:r>
              <a:rPr lang="en-US" sz="2400" dirty="0" smtClean="0"/>
              <a:t>. Family Class (28%): spouses, partners, children, parents and grandparents of people living in Canada.</a:t>
            </a:r>
          </a:p>
          <a:p>
            <a:pPr marL="109728" indent="0">
              <a:buNone/>
            </a:pPr>
            <a:endParaRPr lang="en-US" sz="2400" dirty="0"/>
          </a:p>
          <a:p>
            <a:r>
              <a:rPr lang="en-US" sz="2400" dirty="0" smtClean="0"/>
              <a:t>3. Economic Immigrants (55%): skilled workers and businesspeople.</a:t>
            </a:r>
            <a:endParaRPr lang="en-US" sz="2400" dirty="0"/>
          </a:p>
          <a:p>
            <a:pPr marL="109728" indent="0">
              <a:buNone/>
            </a:pPr>
            <a:r>
              <a:rPr lang="en-US" sz="2400" dirty="0"/>
              <a:t> </a:t>
            </a:r>
          </a:p>
          <a:p>
            <a:r>
              <a:rPr lang="en-US" sz="2400" dirty="0"/>
              <a:t>4</a:t>
            </a:r>
            <a:r>
              <a:rPr lang="en-US" sz="2400" dirty="0" smtClean="0"/>
              <a:t>. Other (4%): people accepted as immigrants for humanitarian or compassionate reasons.</a:t>
            </a:r>
            <a:endParaRPr lang="en-US" sz="2400" dirty="0"/>
          </a:p>
          <a:p>
            <a:endParaRPr lang="en-US" sz="2400" dirty="0"/>
          </a:p>
        </p:txBody>
      </p:sp>
    </p:spTree>
    <p:extLst>
      <p:ext uri="{BB962C8B-B14F-4D97-AF65-F5344CB8AC3E}">
        <p14:creationId xmlns:p14="http://schemas.microsoft.com/office/powerpoint/2010/main" val="2620345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a:effectLst/>
              </a:rPr>
              <a:t>Chapter 5: How well do Canada’s immigration laws and policies respond to immigration issues?</a:t>
            </a:r>
            <a:br>
              <a:rPr lang="en-US" sz="1800" dirty="0">
                <a:effectLst/>
              </a:rPr>
            </a:br>
            <a:r>
              <a:rPr lang="en-US" sz="1800" dirty="0">
                <a:effectLst/>
              </a:rPr>
              <a:t>Issues for Canadians: Pages 162-193</a:t>
            </a:r>
            <a:endParaRPr lang="en-US" sz="1800" dirty="0"/>
          </a:p>
        </p:txBody>
      </p:sp>
      <p:sp>
        <p:nvSpPr>
          <p:cNvPr id="4" name="Text Placeholder 3"/>
          <p:cNvSpPr>
            <a:spLocks noGrp="1"/>
          </p:cNvSpPr>
          <p:nvPr>
            <p:ph type="body" sz="half" idx="2"/>
          </p:nvPr>
        </p:nvSpPr>
        <p:spPr>
          <a:xfrm>
            <a:off x="457200" y="1412776"/>
            <a:ext cx="8229600" cy="4713387"/>
          </a:xfrm>
        </p:spPr>
        <p:txBody>
          <a:bodyPr>
            <a:normAutofit lnSpcReduction="10000"/>
          </a:bodyPr>
          <a:lstStyle/>
          <a:p>
            <a:pPr marL="109728" indent="0" algn="ctr">
              <a:buNone/>
            </a:pPr>
            <a:r>
              <a:rPr lang="en-US" dirty="0"/>
              <a:t>Immigration and Refugee Protection Act. (pg.167</a:t>
            </a:r>
            <a:r>
              <a:rPr lang="en-US" dirty="0" smtClean="0"/>
              <a:t>)</a:t>
            </a:r>
          </a:p>
          <a:p>
            <a:r>
              <a:rPr lang="en-US" dirty="0" smtClean="0"/>
              <a:t>Pursue social, cultural and economic benefits for all Canadians</a:t>
            </a:r>
          </a:p>
          <a:p>
            <a:r>
              <a:rPr lang="en-US" dirty="0" smtClean="0"/>
              <a:t>Respect bilingual and multicultural character of Canada</a:t>
            </a:r>
          </a:p>
          <a:p>
            <a:r>
              <a:rPr lang="en-US" dirty="0" smtClean="0"/>
              <a:t>Support development of minority language communities</a:t>
            </a:r>
          </a:p>
          <a:p>
            <a:r>
              <a:rPr lang="en-US" dirty="0" smtClean="0"/>
              <a:t>Share in prosperous economy</a:t>
            </a:r>
          </a:p>
          <a:p>
            <a:r>
              <a:rPr lang="en-US" dirty="0" smtClean="0"/>
              <a:t>Reunite families</a:t>
            </a:r>
          </a:p>
          <a:p>
            <a:r>
              <a:rPr lang="en-US" dirty="0" smtClean="0"/>
              <a:t>Obligations for immigrants</a:t>
            </a:r>
            <a:endParaRPr lang="en-US" dirty="0"/>
          </a:p>
        </p:txBody>
      </p:sp>
    </p:spTree>
    <p:extLst>
      <p:ext uri="{BB962C8B-B14F-4D97-AF65-F5344CB8AC3E}">
        <p14:creationId xmlns:p14="http://schemas.microsoft.com/office/powerpoint/2010/main" val="24554929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a:effectLst/>
              </a:rPr>
              <a:t>Chapter 5: How well do Canada’s immigration laws and policies respond to immigration issues?</a:t>
            </a:r>
            <a:br>
              <a:rPr lang="en-US" sz="1800" dirty="0">
                <a:effectLst/>
              </a:rPr>
            </a:br>
            <a:r>
              <a:rPr lang="en-US" sz="1800" dirty="0">
                <a:effectLst/>
              </a:rPr>
              <a:t>Issues for Canadians: Pages 162-193</a:t>
            </a:r>
            <a:endParaRPr lang="en-US" sz="1800" dirty="0"/>
          </a:p>
        </p:txBody>
      </p:sp>
      <p:sp>
        <p:nvSpPr>
          <p:cNvPr id="4" name="Text Placeholder 3"/>
          <p:cNvSpPr>
            <a:spLocks noGrp="1"/>
          </p:cNvSpPr>
          <p:nvPr>
            <p:ph type="body" sz="half" idx="2"/>
          </p:nvPr>
        </p:nvSpPr>
        <p:spPr>
          <a:xfrm>
            <a:off x="457200" y="1628800"/>
            <a:ext cx="8229600" cy="4497363"/>
          </a:xfrm>
        </p:spPr>
        <p:txBody>
          <a:bodyPr/>
          <a:lstStyle/>
          <a:p>
            <a:pPr marL="109728" indent="0" algn="ctr">
              <a:buNone/>
            </a:pPr>
            <a:r>
              <a:rPr lang="en-US" b="1" dirty="0"/>
              <a:t>What is the Point System for accepting immigrants?</a:t>
            </a:r>
            <a:endParaRPr lang="en-US" dirty="0"/>
          </a:p>
          <a:p>
            <a:pPr lvl="0"/>
            <a:r>
              <a:rPr lang="en-US" dirty="0"/>
              <a:t>The point system is part of the criteria Canada uses to decide who to accept as immigrants</a:t>
            </a:r>
          </a:p>
          <a:p>
            <a:pPr lvl="0"/>
            <a:r>
              <a:rPr lang="en-US" dirty="0"/>
              <a:t>Dates from 1967</a:t>
            </a:r>
          </a:p>
          <a:p>
            <a:pPr lvl="0"/>
            <a:r>
              <a:rPr lang="en-US" dirty="0"/>
              <a:t>It applies only to economic immigrants (skilled workers and professionals)</a:t>
            </a:r>
          </a:p>
          <a:p>
            <a:pPr lvl="0"/>
            <a:r>
              <a:rPr lang="en-US" dirty="0"/>
              <a:t>Refugee and family class immigrants do not have to qualify under the point system</a:t>
            </a:r>
          </a:p>
          <a:p>
            <a:endParaRPr lang="en-US" dirty="0"/>
          </a:p>
        </p:txBody>
      </p:sp>
    </p:spTree>
    <p:extLst>
      <p:ext uri="{BB962C8B-B14F-4D97-AF65-F5344CB8AC3E}">
        <p14:creationId xmlns:p14="http://schemas.microsoft.com/office/powerpoint/2010/main" val="20819794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a:effectLst/>
              </a:rPr>
              <a:t>Chapter 5: How well do Canada’s immigration laws and policies respond to immigration issues?</a:t>
            </a:r>
            <a:br>
              <a:rPr lang="en-US" sz="1800" dirty="0">
                <a:effectLst/>
              </a:rPr>
            </a:br>
            <a:r>
              <a:rPr lang="en-US" sz="1800" dirty="0">
                <a:effectLst/>
              </a:rPr>
              <a:t>Issues for Canadians: Pages 162-193</a:t>
            </a:r>
            <a:endParaRPr lang="en-US" sz="1800" dirty="0"/>
          </a:p>
        </p:txBody>
      </p:sp>
      <p:sp>
        <p:nvSpPr>
          <p:cNvPr id="4" name="Text Placeholder 3"/>
          <p:cNvSpPr>
            <a:spLocks noGrp="1"/>
          </p:cNvSpPr>
          <p:nvPr>
            <p:ph type="body" sz="half" idx="2"/>
          </p:nvPr>
        </p:nvSpPr>
        <p:spPr>
          <a:xfrm>
            <a:off x="457200" y="1484784"/>
            <a:ext cx="8229600" cy="4968552"/>
          </a:xfrm>
        </p:spPr>
        <p:txBody>
          <a:bodyPr>
            <a:normAutofit fontScale="70000" lnSpcReduction="20000"/>
          </a:bodyPr>
          <a:lstStyle/>
          <a:p>
            <a:pPr marL="109728" indent="0" algn="ctr">
              <a:buNone/>
            </a:pPr>
            <a:r>
              <a:rPr lang="en-US" b="1" dirty="0"/>
              <a:t>How does health factor into qualifying as an immigrant</a:t>
            </a:r>
            <a:r>
              <a:rPr lang="en-US" b="1" dirty="0" smtClean="0"/>
              <a:t>?</a:t>
            </a:r>
          </a:p>
          <a:p>
            <a:pPr marL="109728" indent="0" algn="ctr">
              <a:buNone/>
            </a:pPr>
            <a:endParaRPr lang="en-US" dirty="0"/>
          </a:p>
          <a:p>
            <a:pPr lvl="0"/>
            <a:r>
              <a:rPr lang="en-US" dirty="0"/>
              <a:t>Every potential economic immigrant to Canada must provide proof that they are in good health</a:t>
            </a:r>
          </a:p>
          <a:p>
            <a:pPr lvl="0"/>
            <a:r>
              <a:rPr lang="en-US" dirty="0"/>
              <a:t>A person may be refused entry into Canada if</a:t>
            </a:r>
            <a:r>
              <a:rPr lang="en-US" dirty="0" smtClean="0"/>
              <a:t>:</a:t>
            </a:r>
          </a:p>
          <a:p>
            <a:pPr marL="109728" lvl="0" indent="0">
              <a:buNone/>
            </a:pPr>
            <a:endParaRPr lang="en-US" dirty="0"/>
          </a:p>
          <a:p>
            <a:r>
              <a:rPr lang="en-US" dirty="0"/>
              <a:t>1</a:t>
            </a:r>
            <a:r>
              <a:rPr lang="en-US" dirty="0" smtClean="0"/>
              <a:t>. their health puts Canadians at risk</a:t>
            </a:r>
            <a:endParaRPr lang="en-US" dirty="0"/>
          </a:p>
          <a:p>
            <a:pPr marL="109728" indent="0">
              <a:buNone/>
            </a:pPr>
            <a:r>
              <a:rPr lang="en-US" dirty="0"/>
              <a:t> </a:t>
            </a:r>
          </a:p>
          <a:p>
            <a:pPr marL="109728" indent="0">
              <a:buNone/>
            </a:pPr>
            <a:r>
              <a:rPr lang="en-US" dirty="0"/>
              <a:t> </a:t>
            </a:r>
          </a:p>
          <a:p>
            <a:r>
              <a:rPr lang="en-US" dirty="0"/>
              <a:t>2</a:t>
            </a:r>
            <a:r>
              <a:rPr lang="en-US" dirty="0" smtClean="0"/>
              <a:t>. have a condition that could endanger public safety</a:t>
            </a:r>
            <a:endParaRPr lang="en-US" dirty="0"/>
          </a:p>
          <a:p>
            <a:pPr marL="109728" indent="0">
              <a:buNone/>
            </a:pPr>
            <a:r>
              <a:rPr lang="en-US" dirty="0"/>
              <a:t> </a:t>
            </a:r>
          </a:p>
          <a:p>
            <a:pPr marL="109728" indent="0">
              <a:buNone/>
            </a:pPr>
            <a:r>
              <a:rPr lang="en-US" dirty="0"/>
              <a:t> </a:t>
            </a:r>
          </a:p>
          <a:p>
            <a:r>
              <a:rPr lang="en-US" dirty="0"/>
              <a:t>3</a:t>
            </a:r>
            <a:r>
              <a:rPr lang="en-US" dirty="0" smtClean="0"/>
              <a:t>. their health could put excessive demand on Canadian health services</a:t>
            </a:r>
            <a:endParaRPr lang="en-US" dirty="0"/>
          </a:p>
          <a:p>
            <a:pPr marL="109728" indent="0">
              <a:buNone/>
            </a:pPr>
            <a:r>
              <a:rPr lang="en-US" dirty="0"/>
              <a:t> </a:t>
            </a:r>
          </a:p>
          <a:p>
            <a:pPr lvl="0"/>
            <a:r>
              <a:rPr lang="en-US" dirty="0"/>
              <a:t>None of these health requirements apply to people entering Canada as refugee or as family class immigrants</a:t>
            </a:r>
          </a:p>
          <a:p>
            <a:endParaRPr lang="en-US" dirty="0"/>
          </a:p>
        </p:txBody>
      </p:sp>
    </p:spTree>
    <p:extLst>
      <p:ext uri="{BB962C8B-B14F-4D97-AF65-F5344CB8AC3E}">
        <p14:creationId xmlns:p14="http://schemas.microsoft.com/office/powerpoint/2010/main" val="10438741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a:effectLst/>
              </a:rPr>
              <a:t>Chapter 5: How well do Canada’s immigration laws and policies respond to immigration issues?</a:t>
            </a:r>
            <a:br>
              <a:rPr lang="en-US" sz="1800" dirty="0">
                <a:effectLst/>
              </a:rPr>
            </a:br>
            <a:r>
              <a:rPr lang="en-US" sz="1800" dirty="0">
                <a:effectLst/>
              </a:rPr>
              <a:t>Issues for Canadians: Pages 162-193</a:t>
            </a:r>
            <a:endParaRPr lang="en-US" sz="1800" dirty="0"/>
          </a:p>
        </p:txBody>
      </p:sp>
      <p:sp>
        <p:nvSpPr>
          <p:cNvPr id="4" name="Text Placeholder 3"/>
          <p:cNvSpPr>
            <a:spLocks noGrp="1"/>
          </p:cNvSpPr>
          <p:nvPr>
            <p:ph type="body" sz="half" idx="2"/>
          </p:nvPr>
        </p:nvSpPr>
        <p:spPr>
          <a:xfrm>
            <a:off x="457200" y="1556792"/>
            <a:ext cx="8229600" cy="2952327"/>
          </a:xfrm>
        </p:spPr>
        <p:txBody>
          <a:bodyPr/>
          <a:lstStyle/>
          <a:p>
            <a:pPr marL="109728" lvl="0" indent="0" algn="ctr">
              <a:buNone/>
            </a:pPr>
            <a:r>
              <a:rPr lang="en-US" dirty="0"/>
              <a:t>Immigration and Refugee Protection Act, 2002. (</a:t>
            </a:r>
            <a:r>
              <a:rPr lang="en-US" dirty="0" smtClean="0"/>
              <a:t>pg.177)</a:t>
            </a:r>
          </a:p>
          <a:p>
            <a:pPr marL="109728" lvl="0" indent="0" algn="ctr">
              <a:buNone/>
            </a:pPr>
            <a:endParaRPr lang="en-US" dirty="0"/>
          </a:p>
          <a:p>
            <a:r>
              <a:rPr lang="en-US" dirty="0" smtClean="0"/>
              <a:t>save lives, offer protection to people displaced or persecuted</a:t>
            </a:r>
            <a:endParaRPr lang="en-US" dirty="0"/>
          </a:p>
          <a:p>
            <a:pPr marL="109728" indent="0">
              <a:buNone/>
            </a:pPr>
            <a:endParaRPr lang="en-US" dirty="0"/>
          </a:p>
          <a:p>
            <a:pPr marL="109728" indent="0">
              <a:buNone/>
            </a:pPr>
            <a:endParaRPr lang="en-US" dirty="0"/>
          </a:p>
        </p:txBody>
      </p:sp>
    </p:spTree>
    <p:extLst>
      <p:ext uri="{BB962C8B-B14F-4D97-AF65-F5344CB8AC3E}">
        <p14:creationId xmlns:p14="http://schemas.microsoft.com/office/powerpoint/2010/main" val="15265269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a:effectLst/>
              </a:rPr>
              <a:t>Chapter 5: How well do Canada’s immigration laws and policies respond to immigration issues?</a:t>
            </a:r>
            <a:br>
              <a:rPr lang="en-US" sz="1800" dirty="0">
                <a:effectLst/>
              </a:rPr>
            </a:br>
            <a:r>
              <a:rPr lang="en-US" sz="1800" dirty="0">
                <a:effectLst/>
              </a:rPr>
              <a:t>Issues for Canadians: Pages 162-193</a:t>
            </a:r>
            <a:endParaRPr lang="en-US" sz="1800" dirty="0"/>
          </a:p>
        </p:txBody>
      </p:sp>
      <p:sp>
        <p:nvSpPr>
          <p:cNvPr id="4" name="Text Placeholder 3"/>
          <p:cNvSpPr>
            <a:spLocks noGrp="1"/>
          </p:cNvSpPr>
          <p:nvPr>
            <p:ph type="body" sz="half" idx="2"/>
          </p:nvPr>
        </p:nvSpPr>
        <p:spPr>
          <a:xfrm>
            <a:off x="457200" y="1628800"/>
            <a:ext cx="8229600" cy="4497363"/>
          </a:xfrm>
        </p:spPr>
        <p:txBody>
          <a:bodyPr>
            <a:normAutofit fontScale="70000" lnSpcReduction="20000"/>
          </a:bodyPr>
          <a:lstStyle/>
          <a:p>
            <a:pPr marL="109728" indent="0" algn="ctr">
              <a:buNone/>
            </a:pPr>
            <a:r>
              <a:rPr lang="en-US" b="1" dirty="0"/>
              <a:t>How Do Provinces Influence Immigration Laws and Policies?</a:t>
            </a:r>
            <a:endParaRPr lang="en-US" dirty="0"/>
          </a:p>
          <a:p>
            <a:pPr marL="109728" indent="0" algn="ctr">
              <a:buNone/>
            </a:pPr>
            <a:r>
              <a:rPr lang="en-US" b="1" dirty="0"/>
              <a:t>How does immigration affect Canada’s cities and regions</a:t>
            </a:r>
            <a:r>
              <a:rPr lang="en-US" b="1" dirty="0" smtClean="0"/>
              <a:t>?</a:t>
            </a:r>
          </a:p>
          <a:p>
            <a:pPr marL="109728" indent="0" algn="ctr">
              <a:buNone/>
            </a:pPr>
            <a:endParaRPr lang="en-US" dirty="0"/>
          </a:p>
          <a:p>
            <a:pPr lvl="0"/>
            <a:r>
              <a:rPr lang="en-US" dirty="0"/>
              <a:t>Provinces control some aspects of immigration, in an attempt to make sure immigration fits and meets their needs</a:t>
            </a:r>
          </a:p>
          <a:p>
            <a:pPr lvl="0"/>
            <a:r>
              <a:rPr lang="en-US" dirty="0"/>
              <a:t>Under the </a:t>
            </a:r>
            <a:r>
              <a:rPr lang="en-US" b="1" dirty="0"/>
              <a:t>Provincial Nomination Program, </a:t>
            </a:r>
            <a:r>
              <a:rPr lang="en-US" dirty="0"/>
              <a:t>provinces can “nominate” a percentage of the immigrants Canada selects each year</a:t>
            </a:r>
          </a:p>
          <a:p>
            <a:pPr lvl="0"/>
            <a:r>
              <a:rPr lang="en-US" dirty="0"/>
              <a:t>This means, for example, that Alberta can specify that it needs immigrants with particular skills</a:t>
            </a:r>
          </a:p>
          <a:p>
            <a:pPr lvl="0"/>
            <a:r>
              <a:rPr lang="en-US" dirty="0"/>
              <a:t>It also allows provinces to set up their own immigration offices in foreign countries</a:t>
            </a:r>
          </a:p>
          <a:p>
            <a:pPr lvl="0"/>
            <a:r>
              <a:rPr lang="en-US" dirty="0"/>
              <a:t>The Provincial Nomination Program increases the likelihood that immigrants will settle in the province whose </a:t>
            </a:r>
            <a:r>
              <a:rPr lang="en-US" dirty="0" err="1"/>
              <a:t>labour</a:t>
            </a:r>
            <a:r>
              <a:rPr lang="en-US" dirty="0"/>
              <a:t> needs match their skills</a:t>
            </a:r>
          </a:p>
          <a:p>
            <a:endParaRPr lang="en-US" dirty="0"/>
          </a:p>
        </p:txBody>
      </p:sp>
    </p:spTree>
    <p:extLst>
      <p:ext uri="{BB962C8B-B14F-4D97-AF65-F5344CB8AC3E}">
        <p14:creationId xmlns:p14="http://schemas.microsoft.com/office/powerpoint/2010/main" val="81083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56864" y="332656"/>
            <a:ext cx="9200864" cy="702915"/>
          </a:xfrm>
        </p:spPr>
        <p:txBody>
          <a:bodyPr>
            <a:noAutofit/>
          </a:bodyPr>
          <a:lstStyle/>
          <a:p>
            <a:pPr algn="ctr">
              <a:defRPr/>
            </a:pPr>
            <a:r>
              <a:rPr lang="en-US" sz="2400" dirty="0"/>
              <a:t>Chapter 1: How Effectively does Canada’s Federal Political System govern Canada for all Canadians?</a:t>
            </a:r>
            <a:endParaRPr lang="en-US" sz="2400" dirty="0" smtClean="0"/>
          </a:p>
        </p:txBody>
      </p:sp>
      <p:sp>
        <p:nvSpPr>
          <p:cNvPr id="44054" name="Rectangle 22"/>
          <p:cNvSpPr>
            <a:spLocks noGrp="1" noChangeArrowheads="1"/>
          </p:cNvSpPr>
          <p:nvPr>
            <p:ph type="body" sz="half" idx="2"/>
          </p:nvPr>
        </p:nvSpPr>
        <p:spPr/>
        <p:txBody>
          <a:bodyPr>
            <a:normAutofit/>
          </a:bodyPr>
          <a:lstStyle/>
          <a:p>
            <a:pPr eaLnBrk="1" hangingPunct="1">
              <a:lnSpc>
                <a:spcPct val="90000"/>
              </a:lnSpc>
              <a:defRPr/>
            </a:pPr>
            <a:endParaRPr lang="en-US" sz="2000" dirty="0" smtClean="0"/>
          </a:p>
          <a:p>
            <a:pPr eaLnBrk="1" hangingPunct="1">
              <a:lnSpc>
                <a:spcPct val="90000"/>
              </a:lnSpc>
              <a:defRPr/>
            </a:pPr>
            <a:endParaRPr lang="en-US" sz="2000" dirty="0" smtClean="0"/>
          </a:p>
          <a:p>
            <a:pPr eaLnBrk="1" hangingPunct="1">
              <a:lnSpc>
                <a:spcPct val="90000"/>
              </a:lnSpc>
              <a:defRPr/>
            </a:pPr>
            <a:endParaRPr lang="en-US" sz="2000" dirty="0" smtClean="0"/>
          </a:p>
          <a:p>
            <a:pPr eaLnBrk="1" hangingPunct="1">
              <a:lnSpc>
                <a:spcPct val="90000"/>
              </a:lnSpc>
              <a:defRPr/>
            </a:pPr>
            <a:endParaRPr lang="en-US" sz="2000" dirty="0" smtClean="0"/>
          </a:p>
        </p:txBody>
      </p:sp>
      <p:sp>
        <p:nvSpPr>
          <p:cNvPr id="17412" name="Rectangle 6"/>
          <p:cNvSpPr>
            <a:spLocks noChangeArrowheads="1"/>
          </p:cNvSpPr>
          <p:nvPr/>
        </p:nvSpPr>
        <p:spPr bwMode="auto">
          <a:xfrm>
            <a:off x="3810000" y="1676400"/>
            <a:ext cx="2057400" cy="990600"/>
          </a:xfrm>
          <a:prstGeom prst="rect">
            <a:avLst/>
          </a:prstGeom>
          <a:solidFill>
            <a:schemeClr val="accent1"/>
          </a:solidFill>
          <a:ln w="9525">
            <a:solidFill>
              <a:schemeClr val="tx1"/>
            </a:solidFill>
            <a:miter lim="800000"/>
            <a:headEnd/>
            <a:tailEnd/>
          </a:ln>
        </p:spPr>
        <p:txBody>
          <a:bodyPr wrap="none" anchor="ctr"/>
          <a:lstStyle/>
          <a:p>
            <a:pPr algn="ctr"/>
            <a:endParaRPr lang="en-US"/>
          </a:p>
        </p:txBody>
      </p:sp>
      <p:sp>
        <p:nvSpPr>
          <p:cNvPr id="17413" name="Line 7"/>
          <p:cNvSpPr>
            <a:spLocks noChangeShapeType="1"/>
          </p:cNvSpPr>
          <p:nvPr/>
        </p:nvSpPr>
        <p:spPr bwMode="auto">
          <a:xfrm>
            <a:off x="4800600" y="2667000"/>
            <a:ext cx="0" cy="1219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14" name="Rectangle 8"/>
          <p:cNvSpPr>
            <a:spLocks noChangeArrowheads="1"/>
          </p:cNvSpPr>
          <p:nvPr/>
        </p:nvSpPr>
        <p:spPr bwMode="auto">
          <a:xfrm>
            <a:off x="1295400" y="3810000"/>
            <a:ext cx="1905000" cy="1295400"/>
          </a:xfrm>
          <a:prstGeom prst="rect">
            <a:avLst/>
          </a:prstGeom>
          <a:solidFill>
            <a:schemeClr val="accent1"/>
          </a:solidFill>
          <a:ln w="9525">
            <a:solidFill>
              <a:schemeClr val="tx1"/>
            </a:solidFill>
            <a:miter lim="800000"/>
            <a:headEnd/>
            <a:tailEnd/>
          </a:ln>
        </p:spPr>
        <p:txBody>
          <a:bodyPr wrap="none" anchor="ctr"/>
          <a:lstStyle/>
          <a:p>
            <a:pPr algn="ctr"/>
            <a:endParaRPr lang="en-US"/>
          </a:p>
        </p:txBody>
      </p:sp>
      <p:sp>
        <p:nvSpPr>
          <p:cNvPr id="17415" name="Rectangle 9"/>
          <p:cNvSpPr>
            <a:spLocks noChangeArrowheads="1"/>
          </p:cNvSpPr>
          <p:nvPr/>
        </p:nvSpPr>
        <p:spPr bwMode="auto">
          <a:xfrm>
            <a:off x="3810000" y="3810000"/>
            <a:ext cx="1828800" cy="1295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7416" name="Rectangle 10"/>
          <p:cNvSpPr>
            <a:spLocks noChangeArrowheads="1"/>
          </p:cNvSpPr>
          <p:nvPr/>
        </p:nvSpPr>
        <p:spPr bwMode="auto">
          <a:xfrm>
            <a:off x="6019800" y="3810000"/>
            <a:ext cx="1905000" cy="1219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7417" name="Line 11"/>
          <p:cNvSpPr>
            <a:spLocks noChangeShapeType="1"/>
          </p:cNvSpPr>
          <p:nvPr/>
        </p:nvSpPr>
        <p:spPr bwMode="auto">
          <a:xfrm flipH="1">
            <a:off x="2209800" y="2667000"/>
            <a:ext cx="1905000" cy="1143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18" name="Line 12"/>
          <p:cNvSpPr>
            <a:spLocks noChangeShapeType="1"/>
          </p:cNvSpPr>
          <p:nvPr/>
        </p:nvSpPr>
        <p:spPr bwMode="auto">
          <a:xfrm>
            <a:off x="5410200" y="2667000"/>
            <a:ext cx="1905000" cy="1143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19" name="Text Box 14"/>
          <p:cNvSpPr txBox="1">
            <a:spLocks noChangeArrowheads="1"/>
          </p:cNvSpPr>
          <p:nvPr/>
        </p:nvSpPr>
        <p:spPr bwMode="auto">
          <a:xfrm>
            <a:off x="3962400" y="1636713"/>
            <a:ext cx="17684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t>  The Queen</a:t>
            </a:r>
          </a:p>
          <a:p>
            <a:endParaRPr lang="en-US" dirty="0"/>
          </a:p>
        </p:txBody>
      </p:sp>
      <p:sp>
        <p:nvSpPr>
          <p:cNvPr id="17420" name="Text Box 16"/>
          <p:cNvSpPr txBox="1">
            <a:spLocks noChangeArrowheads="1"/>
          </p:cNvSpPr>
          <p:nvPr/>
        </p:nvSpPr>
        <p:spPr bwMode="auto">
          <a:xfrm>
            <a:off x="1371600" y="3810000"/>
            <a:ext cx="1752600"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dirty="0"/>
              <a:t>The Executive Branch</a:t>
            </a:r>
          </a:p>
          <a:p>
            <a:pPr>
              <a:spcBef>
                <a:spcPct val="50000"/>
              </a:spcBef>
            </a:pPr>
            <a:endParaRPr lang="en-US" dirty="0"/>
          </a:p>
        </p:txBody>
      </p:sp>
      <p:sp>
        <p:nvSpPr>
          <p:cNvPr id="17421" name="Text Box 17"/>
          <p:cNvSpPr txBox="1">
            <a:spLocks noChangeArrowheads="1"/>
          </p:cNvSpPr>
          <p:nvPr/>
        </p:nvSpPr>
        <p:spPr bwMode="auto">
          <a:xfrm>
            <a:off x="3810000" y="3962400"/>
            <a:ext cx="1752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endParaRPr lang="en-US"/>
          </a:p>
        </p:txBody>
      </p:sp>
      <p:sp>
        <p:nvSpPr>
          <p:cNvPr id="17422" name="Text Box 18"/>
          <p:cNvSpPr txBox="1">
            <a:spLocks noChangeArrowheads="1"/>
          </p:cNvSpPr>
          <p:nvPr/>
        </p:nvSpPr>
        <p:spPr bwMode="auto">
          <a:xfrm>
            <a:off x="3810000" y="3810000"/>
            <a:ext cx="1752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a:t>The Legislative Branch</a:t>
            </a:r>
          </a:p>
        </p:txBody>
      </p:sp>
      <p:sp>
        <p:nvSpPr>
          <p:cNvPr id="17423" name="Text Box 20"/>
          <p:cNvSpPr txBox="1">
            <a:spLocks noChangeArrowheads="1"/>
          </p:cNvSpPr>
          <p:nvPr/>
        </p:nvSpPr>
        <p:spPr bwMode="auto">
          <a:xfrm>
            <a:off x="5943600" y="3810000"/>
            <a:ext cx="1905000"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dirty="0"/>
              <a:t>The Judicial Branch</a:t>
            </a:r>
          </a:p>
          <a:p>
            <a:pPr>
              <a:spcBef>
                <a:spcPct val="50000"/>
              </a:spcBef>
            </a:pPr>
            <a:endParaRPr lang="en-US" dirty="0"/>
          </a:p>
        </p:txBody>
      </p:sp>
      <p:sp>
        <p:nvSpPr>
          <p:cNvPr id="2" name="Rectangle 1"/>
          <p:cNvSpPr/>
          <p:nvPr/>
        </p:nvSpPr>
        <p:spPr>
          <a:xfrm>
            <a:off x="1043608" y="5733256"/>
            <a:ext cx="7093024" cy="369332"/>
          </a:xfrm>
          <a:prstGeom prst="rect">
            <a:avLst/>
          </a:prstGeom>
        </p:spPr>
        <p:txBody>
          <a:bodyPr wrap="square">
            <a:spAutoFit/>
          </a:bodyPr>
          <a:lstStyle/>
          <a:p>
            <a:pPr algn="ctr"/>
            <a:endParaRPr lang="en-US" dirty="0"/>
          </a:p>
        </p:txBody>
      </p:sp>
      <p:sp>
        <p:nvSpPr>
          <p:cNvPr id="3" name="Rectangle 2"/>
          <p:cNvSpPr/>
          <p:nvPr/>
        </p:nvSpPr>
        <p:spPr>
          <a:xfrm>
            <a:off x="2438400" y="5502423"/>
            <a:ext cx="4572000" cy="1200329"/>
          </a:xfrm>
          <a:prstGeom prst="rect">
            <a:avLst/>
          </a:prstGeom>
        </p:spPr>
        <p:txBody>
          <a:bodyPr>
            <a:spAutoFit/>
          </a:bodyPr>
          <a:lstStyle/>
          <a:p>
            <a:pPr algn="ctr"/>
            <a:r>
              <a:rPr lang="en-US" sz="2400" dirty="0"/>
              <a:t>What is the structure of Canada’s federal political system?</a:t>
            </a:r>
          </a:p>
        </p:txBody>
      </p:sp>
      <p:sp>
        <p:nvSpPr>
          <p:cNvPr id="4" name="TextBox 3"/>
          <p:cNvSpPr txBox="1"/>
          <p:nvPr/>
        </p:nvSpPr>
        <p:spPr>
          <a:xfrm>
            <a:off x="107504" y="1636713"/>
            <a:ext cx="3600400" cy="369332"/>
          </a:xfrm>
          <a:prstGeom prst="rect">
            <a:avLst/>
          </a:prstGeom>
          <a:noFill/>
        </p:spPr>
        <p:txBody>
          <a:bodyPr wrap="square" rtlCol="0">
            <a:spAutoFit/>
          </a:bodyPr>
          <a:lstStyle/>
          <a:p>
            <a:r>
              <a:rPr lang="en-US" dirty="0" smtClean="0"/>
              <a:t>****See Page 22 In Text Book</a:t>
            </a:r>
            <a:endParaRPr lang="en-US" dirty="0"/>
          </a:p>
        </p:txBody>
      </p:sp>
    </p:spTree>
    <p:extLst>
      <p:ext uri="{BB962C8B-B14F-4D97-AF65-F5344CB8AC3E}">
        <p14:creationId xmlns:p14="http://schemas.microsoft.com/office/powerpoint/2010/main" val="356429650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a:effectLst/>
              </a:rPr>
              <a:t>Chapter 5: How well do Canada’s immigration laws and policies respond to immigration issues?</a:t>
            </a:r>
            <a:br>
              <a:rPr lang="en-US" sz="1800" dirty="0">
                <a:effectLst/>
              </a:rPr>
            </a:br>
            <a:r>
              <a:rPr lang="en-US" sz="1800" dirty="0">
                <a:effectLst/>
              </a:rPr>
              <a:t>Issues for Canadians: Pages 162-193</a:t>
            </a:r>
            <a:endParaRPr lang="en-US" sz="1800" dirty="0"/>
          </a:p>
        </p:txBody>
      </p:sp>
      <p:sp>
        <p:nvSpPr>
          <p:cNvPr id="4" name="Text Placeholder 3"/>
          <p:cNvSpPr>
            <a:spLocks noGrp="1"/>
          </p:cNvSpPr>
          <p:nvPr>
            <p:ph type="body" sz="half" idx="2"/>
          </p:nvPr>
        </p:nvSpPr>
        <p:spPr>
          <a:xfrm>
            <a:off x="457200" y="1556792"/>
            <a:ext cx="8229600" cy="4569371"/>
          </a:xfrm>
        </p:spPr>
        <p:txBody>
          <a:bodyPr>
            <a:normAutofit fontScale="92500" lnSpcReduction="10000"/>
          </a:bodyPr>
          <a:lstStyle/>
          <a:p>
            <a:pPr marL="109728" indent="0" algn="ctr">
              <a:buNone/>
            </a:pPr>
            <a:r>
              <a:rPr lang="en-US" b="1" dirty="0"/>
              <a:t>Canada-Quebec Accord</a:t>
            </a:r>
            <a:endParaRPr lang="en-US" dirty="0"/>
          </a:p>
          <a:p>
            <a:pPr lvl="0"/>
            <a:r>
              <a:rPr lang="en-US" dirty="0"/>
              <a:t>Accord: a formal agreement</a:t>
            </a:r>
          </a:p>
          <a:p>
            <a:pPr lvl="0"/>
            <a:r>
              <a:rPr lang="en-US" dirty="0"/>
              <a:t>The Canada-Quebec Accord is a specific agreement with Quebec</a:t>
            </a:r>
          </a:p>
          <a:p>
            <a:pPr lvl="0"/>
            <a:r>
              <a:rPr lang="en-US" dirty="0"/>
              <a:t>Under the accord, Quebec can nominate the percentage of immigrants to Canada that corresponds to its population within Canada</a:t>
            </a:r>
          </a:p>
          <a:p>
            <a:pPr lvl="0"/>
            <a:r>
              <a:rPr lang="en-US" dirty="0"/>
              <a:t>It also allows Quebec to require immigrants who settle in Quebec to send their children to French-Language schools</a:t>
            </a:r>
          </a:p>
          <a:p>
            <a:pPr lvl="0"/>
            <a:r>
              <a:rPr lang="en-US" dirty="0"/>
              <a:t>Quebec seeks immigrants whose first language is French</a:t>
            </a:r>
          </a:p>
          <a:p>
            <a:pPr marL="109728" indent="0">
              <a:buNone/>
            </a:pPr>
            <a:endParaRPr lang="en-US" dirty="0"/>
          </a:p>
        </p:txBody>
      </p:sp>
    </p:spTree>
    <p:extLst>
      <p:ext uri="{BB962C8B-B14F-4D97-AF65-F5344CB8AC3E}">
        <p14:creationId xmlns:p14="http://schemas.microsoft.com/office/powerpoint/2010/main" val="40154523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1800" dirty="0">
                <a:effectLst/>
              </a:rPr>
              <a:t>Chapter 6: To What Extent do Different Economic Systems Affect Quality of Life? (Pages 194-237)</a:t>
            </a:r>
            <a:r>
              <a:rPr lang="en-US" sz="1800" dirty="0">
                <a:effectLst/>
              </a:rPr>
              <a:t/>
            </a:r>
            <a:br>
              <a:rPr lang="en-US" sz="1800" dirty="0">
                <a:effectLst/>
              </a:rPr>
            </a:br>
            <a:endParaRPr lang="en-US" sz="1800" dirty="0"/>
          </a:p>
        </p:txBody>
      </p:sp>
      <p:sp>
        <p:nvSpPr>
          <p:cNvPr id="4" name="Text Placeholder 3"/>
          <p:cNvSpPr>
            <a:spLocks noGrp="1"/>
          </p:cNvSpPr>
          <p:nvPr>
            <p:ph type="body" sz="half" idx="2"/>
          </p:nvPr>
        </p:nvSpPr>
        <p:spPr>
          <a:xfrm>
            <a:off x="457200" y="1052736"/>
            <a:ext cx="8229600" cy="5544616"/>
          </a:xfrm>
        </p:spPr>
        <p:txBody>
          <a:bodyPr>
            <a:normAutofit fontScale="85000" lnSpcReduction="20000"/>
          </a:bodyPr>
          <a:lstStyle/>
          <a:p>
            <a:pPr lvl="0"/>
            <a:r>
              <a:rPr lang="en-CA" sz="1800" b="1" dirty="0"/>
              <a:t>Economics: </a:t>
            </a:r>
            <a:r>
              <a:rPr lang="en-CA" sz="1800" dirty="0"/>
              <a:t>the study of the production, distribution and consumption of goods and services</a:t>
            </a:r>
            <a:endParaRPr lang="en-US" sz="1800" dirty="0"/>
          </a:p>
          <a:p>
            <a:pPr lvl="0"/>
            <a:r>
              <a:rPr lang="en-CA" sz="1800" b="1" dirty="0"/>
              <a:t>Economic Systems: </a:t>
            </a:r>
            <a:r>
              <a:rPr lang="en-CA" sz="1800" dirty="0"/>
              <a:t>the way a society organizes the production, distribution and consumption of goods and services</a:t>
            </a:r>
            <a:endParaRPr lang="en-US" sz="1800" dirty="0"/>
          </a:p>
          <a:p>
            <a:pPr lvl="0"/>
            <a:r>
              <a:rPr lang="en-CA" sz="1800" b="1" dirty="0"/>
              <a:t>Economics </a:t>
            </a:r>
            <a:r>
              <a:rPr lang="en-CA" sz="1800" dirty="0"/>
              <a:t>is about what to create, grow, eat, sell and buy, and how to respond to the different needs of people in society</a:t>
            </a:r>
            <a:endParaRPr lang="en-US" sz="1800" dirty="0"/>
          </a:p>
          <a:p>
            <a:pPr lvl="0"/>
            <a:r>
              <a:rPr lang="en-CA" sz="1800" dirty="0"/>
              <a:t>It affects the incomes people make, the jobs they have, and the taxes they pay to the </a:t>
            </a:r>
            <a:r>
              <a:rPr lang="en-CA" sz="1800" dirty="0" smtClean="0"/>
              <a:t>government</a:t>
            </a:r>
          </a:p>
          <a:p>
            <a:pPr lvl="0"/>
            <a:endParaRPr lang="en-CA" sz="1800" dirty="0"/>
          </a:p>
          <a:p>
            <a:pPr marL="109728" indent="0" algn="ctr">
              <a:buNone/>
            </a:pPr>
            <a:r>
              <a:rPr lang="en-CA" sz="1800" b="1" dirty="0"/>
              <a:t>What Values Shape the Mixed and Market Economies of Canada and the United States</a:t>
            </a:r>
            <a:r>
              <a:rPr lang="en-CA" sz="1800" b="1" dirty="0" smtClean="0"/>
              <a:t>?</a:t>
            </a:r>
          </a:p>
          <a:p>
            <a:pPr marL="109728" indent="0" algn="ctr">
              <a:buNone/>
            </a:pPr>
            <a:endParaRPr lang="en-US" sz="1800" dirty="0"/>
          </a:p>
          <a:p>
            <a:pPr lvl="0"/>
            <a:r>
              <a:rPr lang="en-CA" sz="1800" b="1" dirty="0"/>
              <a:t>Scarcity: </a:t>
            </a:r>
            <a:r>
              <a:rPr lang="en-CA" sz="1800" dirty="0"/>
              <a:t>in economics, the idea that land (materials), labour and capital (money) limit the supply of what people want and need</a:t>
            </a:r>
            <a:endParaRPr lang="en-US" sz="1800" dirty="0"/>
          </a:p>
          <a:p>
            <a:pPr lvl="0"/>
            <a:r>
              <a:rPr lang="en-CA" sz="1800" dirty="0"/>
              <a:t>Most things people need or want, however, are limited.  This is because resources are </a:t>
            </a:r>
            <a:r>
              <a:rPr lang="en-CA" sz="1800" dirty="0" smtClean="0"/>
              <a:t>limited</a:t>
            </a:r>
          </a:p>
          <a:p>
            <a:pPr lvl="0"/>
            <a:endParaRPr lang="en-US" sz="1800" dirty="0"/>
          </a:p>
          <a:p>
            <a:pPr lvl="0"/>
            <a:r>
              <a:rPr lang="en-CA" sz="1800" dirty="0"/>
              <a:t>The basic questions of economics are about how to solve scarcity:</a:t>
            </a:r>
            <a:endParaRPr lang="en-US" sz="1800" dirty="0"/>
          </a:p>
          <a:p>
            <a:pPr lvl="0"/>
            <a:r>
              <a:rPr lang="en-CA" sz="1800" dirty="0"/>
              <a:t>What is needed or wanted</a:t>
            </a:r>
            <a:r>
              <a:rPr lang="en-CA" sz="1800" dirty="0" smtClean="0"/>
              <a:t>?</a:t>
            </a:r>
          </a:p>
          <a:p>
            <a:pPr lvl="0"/>
            <a:endParaRPr lang="en-US" sz="1800" dirty="0"/>
          </a:p>
          <a:p>
            <a:pPr lvl="0"/>
            <a:r>
              <a:rPr lang="en-CA" sz="1800" dirty="0"/>
              <a:t>How will it be produced?</a:t>
            </a:r>
            <a:endParaRPr lang="en-US" sz="1800" dirty="0"/>
          </a:p>
          <a:p>
            <a:pPr lvl="0"/>
            <a:r>
              <a:rPr lang="en-CA" sz="1800" dirty="0"/>
              <a:t>Who will get it?</a:t>
            </a:r>
            <a:endParaRPr lang="en-US" sz="1800" dirty="0"/>
          </a:p>
          <a:p>
            <a:pPr lvl="0"/>
            <a:r>
              <a:rPr lang="en-CA" sz="1800" dirty="0"/>
              <a:t>The decisions we make about these questions create and issue that affects our quality of life</a:t>
            </a:r>
            <a:endParaRPr lang="en-US" sz="1800" dirty="0"/>
          </a:p>
          <a:p>
            <a:pPr lvl="0"/>
            <a:endParaRPr lang="en-US" sz="1800" dirty="0"/>
          </a:p>
          <a:p>
            <a:endParaRPr lang="en-US" sz="1800" dirty="0"/>
          </a:p>
        </p:txBody>
      </p:sp>
    </p:spTree>
    <p:extLst>
      <p:ext uri="{BB962C8B-B14F-4D97-AF65-F5344CB8AC3E}">
        <p14:creationId xmlns:p14="http://schemas.microsoft.com/office/powerpoint/2010/main" val="1150238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1800" dirty="0">
                <a:effectLst/>
              </a:rPr>
              <a:t>Chapter 6: To What Extent do Different Economic Systems Affect Quality of Life? (Pages 194-237)</a:t>
            </a:r>
            <a:endParaRPr lang="en-US" sz="1800" dirty="0"/>
          </a:p>
        </p:txBody>
      </p:sp>
      <p:sp>
        <p:nvSpPr>
          <p:cNvPr id="4" name="Text Placeholder 3"/>
          <p:cNvSpPr>
            <a:spLocks noGrp="1"/>
          </p:cNvSpPr>
          <p:nvPr>
            <p:ph type="body" sz="half" idx="2"/>
          </p:nvPr>
        </p:nvSpPr>
        <p:spPr>
          <a:xfrm>
            <a:off x="457200" y="1340768"/>
            <a:ext cx="8229600" cy="5328592"/>
          </a:xfrm>
        </p:spPr>
        <p:txBody>
          <a:bodyPr>
            <a:normAutofit fontScale="92500"/>
          </a:bodyPr>
          <a:lstStyle/>
          <a:p>
            <a:pPr marL="109728" indent="0" algn="ctr">
              <a:buNone/>
            </a:pPr>
            <a:r>
              <a:rPr lang="en-CA" dirty="0"/>
              <a:t>What Creates Scarcity</a:t>
            </a:r>
            <a:r>
              <a:rPr lang="en-CA" dirty="0" smtClean="0"/>
              <a:t>?</a:t>
            </a:r>
          </a:p>
          <a:p>
            <a:pPr marL="109728" indent="0">
              <a:buNone/>
            </a:pPr>
            <a:endParaRPr lang="en-US" dirty="0"/>
          </a:p>
          <a:p>
            <a:pPr lvl="0"/>
            <a:r>
              <a:rPr lang="en-CA" b="1" dirty="0"/>
              <a:t>Land</a:t>
            </a:r>
            <a:r>
              <a:rPr lang="en-CA" b="1" dirty="0" smtClean="0"/>
              <a:t>: </a:t>
            </a:r>
            <a:r>
              <a:rPr lang="en-CA" dirty="0" smtClean="0"/>
              <a:t>consist of all materials found in the natural environment needed to produce goods and services, renewable and non renewable.</a:t>
            </a:r>
            <a:endParaRPr lang="en-US" dirty="0"/>
          </a:p>
          <a:p>
            <a:pPr marL="109728" indent="0">
              <a:buNone/>
            </a:pPr>
            <a:r>
              <a:rPr lang="en-CA" dirty="0"/>
              <a:t> </a:t>
            </a:r>
            <a:endParaRPr lang="en-US" dirty="0"/>
          </a:p>
          <a:p>
            <a:pPr lvl="0"/>
            <a:r>
              <a:rPr lang="en-CA" b="1" dirty="0"/>
              <a:t>Labour</a:t>
            </a:r>
            <a:r>
              <a:rPr lang="en-CA" b="1" dirty="0" smtClean="0"/>
              <a:t>:</a:t>
            </a:r>
            <a:r>
              <a:rPr lang="en-CA" dirty="0" smtClean="0"/>
              <a:t> consists of the physical and mental effort needed to produce goods and services.</a:t>
            </a:r>
            <a:endParaRPr lang="en-US" b="1" dirty="0"/>
          </a:p>
          <a:p>
            <a:pPr marL="109728" indent="0">
              <a:buNone/>
            </a:pPr>
            <a:r>
              <a:rPr lang="en-CA" dirty="0"/>
              <a:t> </a:t>
            </a:r>
            <a:endParaRPr lang="en-US" dirty="0"/>
          </a:p>
          <a:p>
            <a:pPr lvl="0"/>
            <a:r>
              <a:rPr lang="en-CA" b="1" dirty="0"/>
              <a:t>Capital</a:t>
            </a:r>
            <a:r>
              <a:rPr lang="en-CA" b="1" dirty="0" smtClean="0"/>
              <a:t>: </a:t>
            </a:r>
            <a:r>
              <a:rPr lang="en-CA" dirty="0" smtClean="0"/>
              <a:t>consist of the money that people own or borrow, used to purchase equipment, tools and other resources to produce goods and services.</a:t>
            </a:r>
            <a:endParaRPr lang="en-US" dirty="0"/>
          </a:p>
          <a:p>
            <a:endParaRPr lang="en-US" dirty="0"/>
          </a:p>
        </p:txBody>
      </p:sp>
    </p:spTree>
    <p:extLst>
      <p:ext uri="{BB962C8B-B14F-4D97-AF65-F5344CB8AC3E}">
        <p14:creationId xmlns:p14="http://schemas.microsoft.com/office/powerpoint/2010/main" val="35602003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1800" dirty="0">
                <a:effectLst/>
              </a:rPr>
              <a:t>Chapter 6: To What Extent do Different Economic Systems Affect Quality of Life? (Pages 194-237)</a:t>
            </a:r>
            <a:endParaRPr lang="en-US" sz="1800" dirty="0"/>
          </a:p>
        </p:txBody>
      </p:sp>
      <p:sp>
        <p:nvSpPr>
          <p:cNvPr id="4" name="Text Placeholder 3"/>
          <p:cNvSpPr>
            <a:spLocks noGrp="1"/>
          </p:cNvSpPr>
          <p:nvPr>
            <p:ph type="body" sz="half" idx="2"/>
          </p:nvPr>
        </p:nvSpPr>
        <p:spPr>
          <a:xfrm>
            <a:off x="457200" y="1916832"/>
            <a:ext cx="8229600" cy="4209331"/>
          </a:xfrm>
        </p:spPr>
        <p:txBody>
          <a:bodyPr/>
          <a:lstStyle/>
          <a:p>
            <a:pPr marL="109728" indent="0" algn="ctr">
              <a:buNone/>
            </a:pPr>
            <a:r>
              <a:rPr lang="en-CA" b="1" dirty="0"/>
              <a:t>What’s an Economic System</a:t>
            </a:r>
            <a:r>
              <a:rPr lang="en-CA" b="1" dirty="0" smtClean="0"/>
              <a:t>?</a:t>
            </a:r>
          </a:p>
          <a:p>
            <a:pPr marL="109728" indent="0" algn="ctr">
              <a:buNone/>
            </a:pPr>
            <a:endParaRPr lang="en-US" dirty="0"/>
          </a:p>
          <a:p>
            <a:pPr lvl="0"/>
            <a:r>
              <a:rPr lang="en-CA" dirty="0"/>
              <a:t>An economic system is a way to solve the basic problem of scarcity</a:t>
            </a:r>
            <a:endParaRPr lang="en-US" dirty="0"/>
          </a:p>
          <a:p>
            <a:pPr lvl="0"/>
            <a:r>
              <a:rPr lang="en-CA" dirty="0"/>
              <a:t>Different ideas about how best to organize an economy result in different economic systems</a:t>
            </a:r>
            <a:endParaRPr lang="en-US" dirty="0"/>
          </a:p>
          <a:p>
            <a:pPr marL="109728" indent="0">
              <a:buNone/>
            </a:pPr>
            <a:endParaRPr lang="en-US" dirty="0"/>
          </a:p>
        </p:txBody>
      </p:sp>
    </p:spTree>
    <p:extLst>
      <p:ext uri="{BB962C8B-B14F-4D97-AF65-F5344CB8AC3E}">
        <p14:creationId xmlns:p14="http://schemas.microsoft.com/office/powerpoint/2010/main" val="20759028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1800" dirty="0">
                <a:effectLst/>
              </a:rPr>
              <a:t>Chapter 6: To What Extent do Different Economic Systems Affect Quality of Life? (Pages 194-237)</a:t>
            </a:r>
            <a:endParaRPr lang="en-US" sz="1800" dirty="0"/>
          </a:p>
        </p:txBody>
      </p:sp>
      <p:sp>
        <p:nvSpPr>
          <p:cNvPr id="4" name="Text Placeholder 3"/>
          <p:cNvSpPr>
            <a:spLocks noGrp="1"/>
          </p:cNvSpPr>
          <p:nvPr>
            <p:ph type="body" sz="half" idx="2"/>
          </p:nvPr>
        </p:nvSpPr>
        <p:spPr>
          <a:xfrm>
            <a:off x="457200" y="1268760"/>
            <a:ext cx="8229600" cy="4857403"/>
          </a:xfrm>
        </p:spPr>
        <p:txBody>
          <a:bodyPr>
            <a:normAutofit fontScale="85000" lnSpcReduction="10000"/>
          </a:bodyPr>
          <a:lstStyle/>
          <a:p>
            <a:r>
              <a:rPr lang="en-US" b="1" dirty="0" smtClean="0"/>
              <a:t>Planned Economy: </a:t>
            </a:r>
            <a:r>
              <a:rPr lang="en-US" dirty="0" smtClean="0"/>
              <a:t>government makes all decisions about how to solve scarcity.  It owns and manages resources needed to produce things. (Left)</a:t>
            </a:r>
          </a:p>
          <a:p>
            <a:endParaRPr lang="en-US" dirty="0"/>
          </a:p>
          <a:p>
            <a:r>
              <a:rPr lang="en-US" b="1" dirty="0" smtClean="0"/>
              <a:t>Mixed Economy: </a:t>
            </a:r>
            <a:r>
              <a:rPr lang="en-US" dirty="0" smtClean="0"/>
              <a:t>combines private ownership and government control.  Private businesses own some resources and the government others (Canada) (Middle)</a:t>
            </a:r>
          </a:p>
          <a:p>
            <a:endParaRPr lang="en-US" dirty="0"/>
          </a:p>
          <a:p>
            <a:r>
              <a:rPr lang="en-US" b="1" dirty="0" smtClean="0"/>
              <a:t>Markey Economy: </a:t>
            </a:r>
            <a:r>
              <a:rPr lang="en-US" dirty="0" smtClean="0"/>
              <a:t>the choices of individuals solve scarcity.  Private businesses own and manage resources.  They sell the products to consumers, who make their own decisions about what to buy. (United States)(Right)</a:t>
            </a:r>
            <a:endParaRPr lang="en-US" dirty="0"/>
          </a:p>
        </p:txBody>
      </p:sp>
    </p:spTree>
    <p:extLst>
      <p:ext uri="{BB962C8B-B14F-4D97-AF65-F5344CB8AC3E}">
        <p14:creationId xmlns:p14="http://schemas.microsoft.com/office/powerpoint/2010/main" val="32672651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1800" dirty="0">
                <a:effectLst/>
              </a:rPr>
              <a:t>Chapter 6: To What Extent do Different Economic Systems Affect Quality of Life? (Pages 194-237)</a:t>
            </a:r>
            <a:endParaRPr lang="en-US" sz="1800" dirty="0"/>
          </a:p>
        </p:txBody>
      </p:sp>
      <p:sp>
        <p:nvSpPr>
          <p:cNvPr id="4" name="Text Placeholder 3"/>
          <p:cNvSpPr>
            <a:spLocks noGrp="1"/>
          </p:cNvSpPr>
          <p:nvPr>
            <p:ph type="body" sz="half" idx="2"/>
          </p:nvPr>
        </p:nvSpPr>
        <p:spPr>
          <a:xfrm>
            <a:off x="457200" y="1628800"/>
            <a:ext cx="8229600" cy="4497363"/>
          </a:xfrm>
        </p:spPr>
        <p:txBody>
          <a:bodyPr>
            <a:normAutofit lnSpcReduction="10000"/>
          </a:bodyPr>
          <a:lstStyle/>
          <a:p>
            <a:pPr marL="109728" indent="0" algn="ctr">
              <a:buNone/>
            </a:pPr>
            <a:r>
              <a:rPr lang="en-CA" b="1" dirty="0"/>
              <a:t>Supply and Demand</a:t>
            </a:r>
            <a:endParaRPr lang="en-US" dirty="0"/>
          </a:p>
          <a:p>
            <a:pPr lvl="0"/>
            <a:r>
              <a:rPr lang="en-CA" dirty="0"/>
              <a:t>Supply and demand connect through a cause-and-effect</a:t>
            </a:r>
            <a:endParaRPr lang="en-US" dirty="0"/>
          </a:p>
          <a:p>
            <a:pPr lvl="0"/>
            <a:r>
              <a:rPr lang="en-CA" dirty="0"/>
              <a:t>Supply and demand affect quality of life because they affect the prices of products we buy, the availability of products, and jobs connected to creating products</a:t>
            </a:r>
            <a:endParaRPr lang="en-US" dirty="0"/>
          </a:p>
          <a:p>
            <a:pPr lvl="0"/>
            <a:r>
              <a:rPr lang="en-CA" dirty="0"/>
              <a:t>Supply: is about producing things people want.  It involves producers</a:t>
            </a:r>
            <a:endParaRPr lang="en-US" dirty="0"/>
          </a:p>
          <a:p>
            <a:pPr lvl="0"/>
            <a:r>
              <a:rPr lang="en-CA" dirty="0"/>
              <a:t>Demand: is about what people want. It involves consumers</a:t>
            </a:r>
            <a:endParaRPr lang="en-US" dirty="0"/>
          </a:p>
          <a:p>
            <a:endParaRPr lang="en-US" dirty="0"/>
          </a:p>
        </p:txBody>
      </p:sp>
    </p:spTree>
    <p:extLst>
      <p:ext uri="{BB962C8B-B14F-4D97-AF65-F5344CB8AC3E}">
        <p14:creationId xmlns:p14="http://schemas.microsoft.com/office/powerpoint/2010/main" val="18905121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1800" dirty="0">
                <a:effectLst/>
              </a:rPr>
              <a:t>Chapter 6: To What Extent do Different Economic Systems Affect Quality of Life? (Pages 194-237)</a:t>
            </a:r>
            <a:endParaRPr lang="en-US" sz="1800" dirty="0"/>
          </a:p>
        </p:txBody>
      </p:sp>
      <p:sp>
        <p:nvSpPr>
          <p:cNvPr id="4" name="Text Placeholder 3"/>
          <p:cNvSpPr>
            <a:spLocks noGrp="1"/>
          </p:cNvSpPr>
          <p:nvPr>
            <p:ph type="body" sz="half" idx="2"/>
          </p:nvPr>
        </p:nvSpPr>
        <p:spPr>
          <a:xfrm>
            <a:off x="457200" y="1772816"/>
            <a:ext cx="8229600" cy="4353347"/>
          </a:xfrm>
        </p:spPr>
        <p:txBody>
          <a:bodyPr/>
          <a:lstStyle/>
          <a:p>
            <a:pPr marL="109728" indent="0" algn="ctr">
              <a:buNone/>
            </a:pPr>
            <a:r>
              <a:rPr lang="en-CA" b="1" dirty="0"/>
              <a:t>Competition</a:t>
            </a:r>
            <a:endParaRPr lang="en-US" dirty="0"/>
          </a:p>
          <a:p>
            <a:pPr lvl="0"/>
            <a:r>
              <a:rPr lang="en-CA" dirty="0"/>
              <a:t>Competition is about producers striving to get consumers to buy their products</a:t>
            </a:r>
            <a:endParaRPr lang="en-US" dirty="0"/>
          </a:p>
          <a:p>
            <a:pPr lvl="0"/>
            <a:r>
              <a:rPr lang="en-CA" dirty="0"/>
              <a:t>Producers attract consumers in a number of ways:</a:t>
            </a:r>
            <a:endParaRPr lang="en-US" dirty="0"/>
          </a:p>
          <a:p>
            <a:pPr lvl="0"/>
            <a:r>
              <a:rPr lang="en-CA" dirty="0"/>
              <a:t>Through different prices and product quality</a:t>
            </a:r>
            <a:endParaRPr lang="en-US" dirty="0"/>
          </a:p>
          <a:p>
            <a:pPr lvl="0"/>
            <a:r>
              <a:rPr lang="en-CA" dirty="0"/>
              <a:t>Values of consumers and decisions by government to become involved in decisions about supply and demand</a:t>
            </a:r>
            <a:endParaRPr lang="en-US" dirty="0"/>
          </a:p>
          <a:p>
            <a:endParaRPr lang="en-US" dirty="0"/>
          </a:p>
        </p:txBody>
      </p:sp>
    </p:spTree>
    <p:extLst>
      <p:ext uri="{BB962C8B-B14F-4D97-AF65-F5344CB8AC3E}">
        <p14:creationId xmlns:p14="http://schemas.microsoft.com/office/powerpoint/2010/main" val="37552058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1800" dirty="0">
                <a:effectLst/>
              </a:rPr>
              <a:t>Chapter 6: To What Extent do Different Economic Systems Affect Quality of Life? (Pages 194-237)</a:t>
            </a:r>
            <a:endParaRPr lang="en-US" sz="1800" dirty="0"/>
          </a:p>
        </p:txBody>
      </p:sp>
      <p:sp>
        <p:nvSpPr>
          <p:cNvPr id="4" name="Text Placeholder 3"/>
          <p:cNvSpPr>
            <a:spLocks noGrp="1"/>
          </p:cNvSpPr>
          <p:nvPr>
            <p:ph type="body" sz="half" idx="2"/>
          </p:nvPr>
        </p:nvSpPr>
        <p:spPr>
          <a:xfrm>
            <a:off x="457200" y="1484784"/>
            <a:ext cx="8229600" cy="5040560"/>
          </a:xfrm>
        </p:spPr>
        <p:txBody>
          <a:bodyPr>
            <a:normAutofit fontScale="77500" lnSpcReduction="20000"/>
          </a:bodyPr>
          <a:lstStyle/>
          <a:p>
            <a:pPr marL="109728" indent="0" algn="ctr">
              <a:buNone/>
            </a:pPr>
            <a:r>
              <a:rPr lang="en-CA" b="1" dirty="0"/>
              <a:t>How do Economic Decisions about scarcity, supply and demand, and competition affect individuals and groups</a:t>
            </a:r>
            <a:r>
              <a:rPr lang="en-CA" b="1" dirty="0" smtClean="0"/>
              <a:t>?</a:t>
            </a:r>
          </a:p>
          <a:p>
            <a:pPr marL="109728" indent="0" algn="ctr">
              <a:buNone/>
            </a:pPr>
            <a:endParaRPr lang="en-US" dirty="0"/>
          </a:p>
          <a:p>
            <a:pPr lvl="0"/>
            <a:r>
              <a:rPr lang="en-CA" dirty="0"/>
              <a:t>Canada has government-supported organizations to assist the Canadian film industry</a:t>
            </a:r>
            <a:endParaRPr lang="en-US" dirty="0"/>
          </a:p>
          <a:p>
            <a:pPr lvl="0"/>
            <a:r>
              <a:rPr lang="en-CA" dirty="0"/>
              <a:t>Economic decision making affects the number and types of jobs available in communities across Canada</a:t>
            </a:r>
            <a:endParaRPr lang="en-US" dirty="0"/>
          </a:p>
          <a:p>
            <a:pPr lvl="0"/>
            <a:r>
              <a:rPr lang="en-CA" dirty="0"/>
              <a:t>Unemployment rates: the percentage of the workforce that does not have jobs</a:t>
            </a:r>
            <a:endParaRPr lang="en-US" dirty="0"/>
          </a:p>
          <a:p>
            <a:pPr lvl="0"/>
            <a:r>
              <a:rPr lang="en-CA" dirty="0"/>
              <a:t>Strike: a cessation of work by workers.  Strikes pressure employers to respond to issues that concern workers</a:t>
            </a:r>
            <a:endParaRPr lang="en-US" dirty="0"/>
          </a:p>
          <a:p>
            <a:pPr lvl="0"/>
            <a:r>
              <a:rPr lang="en-CA" dirty="0"/>
              <a:t>Labour Unions: an organization of workers that acts to protect workers’ rights and interests</a:t>
            </a:r>
            <a:endParaRPr lang="en-US" dirty="0"/>
          </a:p>
          <a:p>
            <a:pPr lvl="0"/>
            <a:r>
              <a:rPr lang="en-CA" dirty="0"/>
              <a:t>Collective Bargaining: negotiations as a group.  Collective bargaining is the key right established by union workers</a:t>
            </a:r>
            <a:endParaRPr lang="en-US" dirty="0"/>
          </a:p>
          <a:p>
            <a:endParaRPr lang="en-US" dirty="0"/>
          </a:p>
        </p:txBody>
      </p:sp>
    </p:spTree>
    <p:extLst>
      <p:ext uri="{BB962C8B-B14F-4D97-AF65-F5344CB8AC3E}">
        <p14:creationId xmlns:p14="http://schemas.microsoft.com/office/powerpoint/2010/main" val="23198054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1800" dirty="0">
                <a:effectLst/>
              </a:rPr>
              <a:t>Chapter 7: What role should consumerism play in our economy? </a:t>
            </a:r>
            <a:r>
              <a:rPr lang="en-CA" sz="1800" dirty="0" smtClean="0">
                <a:effectLst/>
              </a:rPr>
              <a:t>    (</a:t>
            </a:r>
            <a:r>
              <a:rPr lang="en-CA" sz="1800" dirty="0">
                <a:effectLst/>
              </a:rPr>
              <a:t>Pages 238-265)</a:t>
            </a:r>
            <a:r>
              <a:rPr lang="en-US" sz="1800" dirty="0">
                <a:effectLst/>
              </a:rPr>
              <a:t/>
            </a:r>
            <a:br>
              <a:rPr lang="en-US" sz="1800" dirty="0">
                <a:effectLst/>
              </a:rPr>
            </a:br>
            <a:endParaRPr lang="en-US" sz="1800" dirty="0"/>
          </a:p>
        </p:txBody>
      </p:sp>
      <p:sp>
        <p:nvSpPr>
          <p:cNvPr id="4" name="Text Placeholder 3"/>
          <p:cNvSpPr>
            <a:spLocks noGrp="1"/>
          </p:cNvSpPr>
          <p:nvPr>
            <p:ph type="body" sz="half" idx="2"/>
          </p:nvPr>
        </p:nvSpPr>
        <p:spPr>
          <a:xfrm>
            <a:off x="457200" y="1196752"/>
            <a:ext cx="8229600" cy="4929411"/>
          </a:xfrm>
        </p:spPr>
        <p:txBody>
          <a:bodyPr>
            <a:normAutofit/>
          </a:bodyPr>
          <a:lstStyle/>
          <a:p>
            <a:r>
              <a:rPr lang="en-CA" sz="1800" b="1" dirty="0"/>
              <a:t>Consumerism</a:t>
            </a:r>
            <a:r>
              <a:rPr lang="en-CA" sz="1800" dirty="0"/>
              <a:t>: an economic theory that links prosperity to consumer demand for goods and services, and that makes consumer behaviour central to economic decision making.</a:t>
            </a:r>
            <a:endParaRPr lang="en-US" sz="1800" dirty="0"/>
          </a:p>
          <a:p>
            <a:r>
              <a:rPr lang="en-CA" sz="1800" dirty="0"/>
              <a:t> </a:t>
            </a:r>
            <a:endParaRPr lang="en-US" sz="1800" dirty="0"/>
          </a:p>
          <a:p>
            <a:pPr lvl="0"/>
            <a:r>
              <a:rPr lang="en-CA" sz="1800" dirty="0"/>
              <a:t>Consumerism influences the economies of both Canada and the United States</a:t>
            </a:r>
            <a:endParaRPr lang="en-US" sz="1800" dirty="0"/>
          </a:p>
          <a:p>
            <a:pPr lvl="0"/>
            <a:r>
              <a:rPr lang="en-CA" sz="1800" dirty="0"/>
              <a:t>Consumerism is an economic theory that says the more people buy, the better it is for the economy</a:t>
            </a:r>
            <a:endParaRPr lang="en-US" sz="1800" dirty="0"/>
          </a:p>
          <a:p>
            <a:pPr lvl="0"/>
            <a:r>
              <a:rPr lang="en-CA" sz="1800" dirty="0"/>
              <a:t>In economies based on consumerism, consumer behaviour plays a key role in economic decision making</a:t>
            </a:r>
            <a:endParaRPr lang="en-US" sz="1800" dirty="0"/>
          </a:p>
          <a:p>
            <a:pPr lvl="0"/>
            <a:r>
              <a:rPr lang="en-CA" sz="1800" dirty="0"/>
              <a:t>When we buy goods and services, we become consumers</a:t>
            </a:r>
            <a:endParaRPr lang="en-US" sz="1800" dirty="0"/>
          </a:p>
          <a:p>
            <a:pPr lvl="0"/>
            <a:r>
              <a:rPr lang="en-CA" sz="1800" dirty="0"/>
              <a:t>The decisions we make as consumers have consequences for the quality of life, citizenship and identity of ourselves and others-so it is important to think about what does and what should influence consumer behaviour</a:t>
            </a:r>
            <a:endParaRPr lang="en-US" sz="1800" dirty="0"/>
          </a:p>
          <a:p>
            <a:endParaRPr lang="en-US" sz="1800" dirty="0"/>
          </a:p>
        </p:txBody>
      </p:sp>
    </p:spTree>
    <p:extLst>
      <p:ext uri="{BB962C8B-B14F-4D97-AF65-F5344CB8AC3E}">
        <p14:creationId xmlns:p14="http://schemas.microsoft.com/office/powerpoint/2010/main" val="4054156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1800" dirty="0">
                <a:effectLst/>
              </a:rPr>
              <a:t>Chapter 7: What role should consumerism play in our economy?     (Pages 238-265)</a:t>
            </a:r>
            <a:endParaRPr lang="en-US" sz="1800" dirty="0"/>
          </a:p>
        </p:txBody>
      </p:sp>
      <p:sp>
        <p:nvSpPr>
          <p:cNvPr id="4" name="Text Placeholder 3"/>
          <p:cNvSpPr>
            <a:spLocks noGrp="1"/>
          </p:cNvSpPr>
          <p:nvPr>
            <p:ph type="body" sz="half" idx="2"/>
          </p:nvPr>
        </p:nvSpPr>
        <p:spPr>
          <a:xfrm>
            <a:off x="457200" y="1340768"/>
            <a:ext cx="8229600" cy="4785395"/>
          </a:xfrm>
        </p:spPr>
        <p:txBody>
          <a:bodyPr>
            <a:normAutofit/>
          </a:bodyPr>
          <a:lstStyle/>
          <a:p>
            <a:r>
              <a:rPr lang="en-CA" sz="1100" b="1" dirty="0"/>
              <a:t>Factor: Identity</a:t>
            </a:r>
            <a:endParaRPr lang="en-US" sz="1100" dirty="0"/>
          </a:p>
          <a:p>
            <a:pPr lvl="0"/>
            <a:r>
              <a:rPr lang="en-CA" sz="1100" dirty="0"/>
              <a:t>The choices we make as consumers can reflect our identity.</a:t>
            </a:r>
            <a:endParaRPr lang="en-US" sz="1100" dirty="0"/>
          </a:p>
          <a:p>
            <a:pPr lvl="0"/>
            <a:r>
              <a:rPr lang="en-CA" sz="1100" dirty="0"/>
              <a:t>Think about the clothing you are wearing today.  What do they say about your beliefs and values, and what you consider important to your quality of life?</a:t>
            </a:r>
            <a:endParaRPr lang="en-US" sz="1100" dirty="0"/>
          </a:p>
          <a:p>
            <a:pPr marL="109728" indent="0">
              <a:buNone/>
            </a:pPr>
            <a:r>
              <a:rPr lang="en-CA" sz="1100" dirty="0"/>
              <a:t> </a:t>
            </a:r>
            <a:endParaRPr lang="en-US" sz="1100" dirty="0"/>
          </a:p>
          <a:p>
            <a:r>
              <a:rPr lang="en-CA" sz="1100" b="1" dirty="0"/>
              <a:t>Factor: Health and Safety</a:t>
            </a:r>
            <a:endParaRPr lang="en-US" sz="1100" dirty="0"/>
          </a:p>
          <a:p>
            <a:pPr lvl="0"/>
            <a:r>
              <a:rPr lang="en-CA" sz="1100" dirty="0"/>
              <a:t>Federal law requires warnings on products such as cigarettes to discourage consumers from buying them</a:t>
            </a:r>
            <a:endParaRPr lang="en-US" sz="1100" dirty="0"/>
          </a:p>
          <a:p>
            <a:pPr lvl="0"/>
            <a:r>
              <a:rPr lang="en-CA" sz="1100" dirty="0"/>
              <a:t>Some governments in Canada have gone further.  They have banned some products and made them unavailable to consumers</a:t>
            </a:r>
            <a:endParaRPr lang="en-US" sz="1100" dirty="0"/>
          </a:p>
          <a:p>
            <a:pPr marL="109728" indent="0">
              <a:buNone/>
            </a:pPr>
            <a:r>
              <a:rPr lang="en-CA" sz="1100" dirty="0"/>
              <a:t> </a:t>
            </a:r>
            <a:endParaRPr lang="en-US" sz="1100" dirty="0"/>
          </a:p>
          <a:p>
            <a:r>
              <a:rPr lang="en-CA" sz="1100" b="1" dirty="0"/>
              <a:t>Factor: Jobs</a:t>
            </a:r>
            <a:endParaRPr lang="en-US" sz="1100" dirty="0"/>
          </a:p>
          <a:p>
            <a:pPr lvl="0"/>
            <a:r>
              <a:rPr lang="en-CA" sz="1100" dirty="0"/>
              <a:t>When you buy a product, you connect to a chain of people and their jobs.  Your choice is part of what keeps them employed</a:t>
            </a:r>
            <a:endParaRPr lang="en-US" sz="1100" dirty="0"/>
          </a:p>
          <a:p>
            <a:pPr marL="109728" indent="0">
              <a:buNone/>
            </a:pPr>
            <a:r>
              <a:rPr lang="en-CA" sz="1100" dirty="0"/>
              <a:t> </a:t>
            </a:r>
            <a:endParaRPr lang="en-US" sz="1100" dirty="0"/>
          </a:p>
          <a:p>
            <a:r>
              <a:rPr lang="en-CA" sz="1100" b="1" dirty="0"/>
              <a:t>Factor: Environment</a:t>
            </a:r>
            <a:endParaRPr lang="en-US" sz="1100" dirty="0"/>
          </a:p>
          <a:p>
            <a:pPr lvl="0"/>
            <a:r>
              <a:rPr lang="en-CA" sz="1100" dirty="0"/>
              <a:t>Your choices as consumer also affect the air, water and land that you share with everybody.</a:t>
            </a:r>
            <a:endParaRPr lang="en-US" sz="1100" dirty="0"/>
          </a:p>
          <a:p>
            <a:pPr lvl="0"/>
            <a:r>
              <a:rPr lang="en-CA" sz="1100" dirty="0"/>
              <a:t>Packaging makes up one-third of the waste North American consumers generate</a:t>
            </a:r>
            <a:endParaRPr lang="en-US" sz="1100" dirty="0"/>
          </a:p>
          <a:p>
            <a:pPr lvl="0"/>
            <a:r>
              <a:rPr lang="en-CA" sz="1100" dirty="0"/>
              <a:t>Plastic manufacturing emits toxins such as formaldehyde, phenol and xylene</a:t>
            </a:r>
            <a:endParaRPr lang="en-US" sz="1100" dirty="0"/>
          </a:p>
          <a:p>
            <a:pPr marL="109728" indent="0">
              <a:buNone/>
            </a:pPr>
            <a:endParaRPr lang="en-US" sz="1100" dirty="0"/>
          </a:p>
          <a:p>
            <a:r>
              <a:rPr lang="en-CA" sz="1100" b="1" dirty="0"/>
              <a:t>Factor: Marketing</a:t>
            </a:r>
            <a:endParaRPr lang="en-US" sz="1100" dirty="0"/>
          </a:p>
          <a:p>
            <a:pPr lvl="0"/>
            <a:r>
              <a:rPr lang="en-CA" sz="1100" dirty="0"/>
              <a:t>How might advertising of a product affect what you do?</a:t>
            </a:r>
            <a:endParaRPr lang="en-US" sz="1100" dirty="0"/>
          </a:p>
          <a:p>
            <a:pPr lvl="0"/>
            <a:r>
              <a:rPr lang="en-CA" sz="1100" dirty="0"/>
              <a:t>Advertising tries to influence you as consumers to make decisions on what products to buy</a:t>
            </a:r>
            <a:endParaRPr lang="en-US" sz="1100" dirty="0"/>
          </a:p>
          <a:p>
            <a:endParaRPr lang="en-US" sz="1000" dirty="0"/>
          </a:p>
        </p:txBody>
      </p:sp>
    </p:spTree>
    <p:extLst>
      <p:ext uri="{BB962C8B-B14F-4D97-AF65-F5344CB8AC3E}">
        <p14:creationId xmlns:p14="http://schemas.microsoft.com/office/powerpoint/2010/main" val="21975951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a:t>Chapter 1: How Effectively does Canada’s Federal Political System govern Canada for all Canadians?</a:t>
            </a:r>
          </a:p>
        </p:txBody>
      </p:sp>
      <p:sp>
        <p:nvSpPr>
          <p:cNvPr id="4" name="Text Placeholder 3"/>
          <p:cNvSpPr>
            <a:spLocks noGrp="1"/>
          </p:cNvSpPr>
          <p:nvPr>
            <p:ph type="body" sz="half" idx="2"/>
          </p:nvPr>
        </p:nvSpPr>
        <p:spPr>
          <a:xfrm>
            <a:off x="395536" y="1700808"/>
            <a:ext cx="8229600" cy="4248472"/>
          </a:xfrm>
        </p:spPr>
        <p:txBody>
          <a:bodyPr>
            <a:normAutofit fontScale="77500" lnSpcReduction="20000"/>
          </a:bodyPr>
          <a:lstStyle/>
          <a:p>
            <a:pPr>
              <a:buFont typeface="Wingdings" pitchFamily="2" charset="2"/>
              <a:buChar char="v"/>
            </a:pPr>
            <a:r>
              <a:rPr lang="en-CA" b="1" dirty="0"/>
              <a:t>What does the Executive Branch do?</a:t>
            </a:r>
            <a:endParaRPr lang="en-US" dirty="0"/>
          </a:p>
          <a:p>
            <a:pPr>
              <a:buFont typeface="Wingdings" pitchFamily="2" charset="2"/>
              <a:buChar char="v"/>
            </a:pPr>
            <a:r>
              <a:rPr lang="en-CA" b="1" dirty="0"/>
              <a:t>The Prime Minister and </a:t>
            </a:r>
            <a:r>
              <a:rPr lang="en-CA" b="1" dirty="0" smtClean="0"/>
              <a:t>Cabinet</a:t>
            </a:r>
          </a:p>
          <a:p>
            <a:pPr>
              <a:buFont typeface="Wingdings" pitchFamily="2" charset="2"/>
              <a:buChar char="v"/>
            </a:pPr>
            <a:endParaRPr lang="en-US" dirty="0"/>
          </a:p>
          <a:p>
            <a:pPr lvl="0"/>
            <a:r>
              <a:rPr lang="en-CA" dirty="0"/>
              <a:t>The executive branch includes the prime minister (PM) and the cabinet</a:t>
            </a:r>
            <a:endParaRPr lang="en-US" dirty="0"/>
          </a:p>
          <a:p>
            <a:pPr lvl="0"/>
            <a:r>
              <a:rPr lang="en-CA" dirty="0"/>
              <a:t>The prime minister is the head of Canada’s government</a:t>
            </a:r>
            <a:endParaRPr lang="en-US" dirty="0"/>
          </a:p>
          <a:p>
            <a:pPr lvl="0"/>
            <a:r>
              <a:rPr lang="en-CA" dirty="0"/>
              <a:t>The cabinet includes people with responsibility  for different government departments and agencies-or portfolios-such as health, finance and environment</a:t>
            </a:r>
            <a:endParaRPr lang="en-US" dirty="0"/>
          </a:p>
          <a:p>
            <a:pPr lvl="0"/>
            <a:r>
              <a:rPr lang="en-CA" dirty="0"/>
              <a:t>The members of cabinet belong to the leading political party in the House of Commons, and are members of parliament (MPs) or senators</a:t>
            </a:r>
            <a:endParaRPr lang="en-US" dirty="0"/>
          </a:p>
          <a:p>
            <a:pPr lvl="0"/>
            <a:r>
              <a:rPr lang="en-CA" dirty="0"/>
              <a:t>The PM and Cabinet run day to day business of government</a:t>
            </a:r>
            <a:endParaRPr lang="en-US" dirty="0"/>
          </a:p>
          <a:p>
            <a:endParaRPr lang="en-US" dirty="0"/>
          </a:p>
        </p:txBody>
      </p:sp>
    </p:spTree>
    <p:extLst>
      <p:ext uri="{BB962C8B-B14F-4D97-AF65-F5344CB8AC3E}">
        <p14:creationId xmlns:p14="http://schemas.microsoft.com/office/powerpoint/2010/main" val="26691932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1800" dirty="0">
                <a:effectLst/>
              </a:rPr>
              <a:t>Chapter 7: What role should consumerism play in our economy?     (Pages 238-265)</a:t>
            </a:r>
            <a:endParaRPr lang="en-US" sz="1800" dirty="0"/>
          </a:p>
        </p:txBody>
      </p:sp>
      <p:sp>
        <p:nvSpPr>
          <p:cNvPr id="4" name="Text Placeholder 3"/>
          <p:cNvSpPr>
            <a:spLocks noGrp="1"/>
          </p:cNvSpPr>
          <p:nvPr>
            <p:ph type="body" sz="half" idx="2"/>
          </p:nvPr>
        </p:nvSpPr>
        <p:spPr>
          <a:xfrm>
            <a:off x="457200" y="1556792"/>
            <a:ext cx="8229600" cy="4569371"/>
          </a:xfrm>
        </p:spPr>
        <p:txBody>
          <a:bodyPr>
            <a:normAutofit fontScale="85000" lnSpcReduction="10000"/>
          </a:bodyPr>
          <a:lstStyle/>
          <a:p>
            <a:r>
              <a:rPr lang="en-CA" b="1" dirty="0"/>
              <a:t>Boycotts</a:t>
            </a:r>
            <a:r>
              <a:rPr lang="en-CA" dirty="0"/>
              <a:t>: a decision by consumers to stop buying a product or service as a way to bring about change.</a:t>
            </a:r>
            <a:endParaRPr lang="en-US" dirty="0"/>
          </a:p>
          <a:p>
            <a:pPr marL="109728" indent="0">
              <a:buNone/>
            </a:pPr>
            <a:endParaRPr lang="en-US" dirty="0"/>
          </a:p>
          <a:p>
            <a:pPr marL="109728" indent="0" algn="ctr">
              <a:buNone/>
            </a:pPr>
            <a:r>
              <a:rPr lang="en-CA" b="1" dirty="0"/>
              <a:t>Why might views on consumerism differ regionally in North America?</a:t>
            </a:r>
            <a:endParaRPr lang="en-US" dirty="0"/>
          </a:p>
          <a:p>
            <a:pPr lvl="0"/>
            <a:r>
              <a:rPr lang="en-CA" dirty="0"/>
              <a:t>Consumerism has both positive and negative affects on quality of life</a:t>
            </a:r>
            <a:endParaRPr lang="en-US" dirty="0"/>
          </a:p>
          <a:p>
            <a:pPr lvl="0"/>
            <a:r>
              <a:rPr lang="en-CA" dirty="0"/>
              <a:t>Prosperity affects consumerism in how well we are off and how much they spend as consumers</a:t>
            </a:r>
            <a:endParaRPr lang="en-US" dirty="0"/>
          </a:p>
          <a:p>
            <a:pPr lvl="0"/>
            <a:r>
              <a:rPr lang="en-CA" dirty="0"/>
              <a:t>Prosperity varies within countries and among countries.  The world considers Canada and the U.S as “developed countries” and Mexico as a “developing” country</a:t>
            </a:r>
            <a:endParaRPr lang="en-US" dirty="0"/>
          </a:p>
          <a:p>
            <a:pPr marL="109728" indent="0">
              <a:buNone/>
            </a:pPr>
            <a:endParaRPr lang="en-US" dirty="0"/>
          </a:p>
        </p:txBody>
      </p:sp>
    </p:spTree>
    <p:extLst>
      <p:ext uri="{BB962C8B-B14F-4D97-AF65-F5344CB8AC3E}">
        <p14:creationId xmlns:p14="http://schemas.microsoft.com/office/powerpoint/2010/main" val="39023503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1800" dirty="0">
                <a:effectLst/>
              </a:rPr>
              <a:t>Chapter 8: To What Extent Should Canadian Support Social Programs and Taxation? (Pages 266-297)</a:t>
            </a:r>
            <a:r>
              <a:rPr lang="en-US" sz="1800" dirty="0">
                <a:effectLst/>
              </a:rPr>
              <a:t/>
            </a:r>
            <a:br>
              <a:rPr lang="en-US" sz="1800" dirty="0">
                <a:effectLst/>
              </a:rPr>
            </a:br>
            <a:endParaRPr lang="en-US" sz="1800" dirty="0"/>
          </a:p>
        </p:txBody>
      </p:sp>
      <p:sp>
        <p:nvSpPr>
          <p:cNvPr id="4" name="Text Placeholder 3"/>
          <p:cNvSpPr>
            <a:spLocks noGrp="1"/>
          </p:cNvSpPr>
          <p:nvPr>
            <p:ph type="body" sz="half" idx="2"/>
          </p:nvPr>
        </p:nvSpPr>
        <p:spPr>
          <a:xfrm>
            <a:off x="457200" y="1700808"/>
            <a:ext cx="8229600" cy="4425355"/>
          </a:xfrm>
        </p:spPr>
        <p:txBody>
          <a:bodyPr>
            <a:normAutofit lnSpcReduction="10000"/>
          </a:bodyPr>
          <a:lstStyle/>
          <a:p>
            <a:pPr lvl="0"/>
            <a:r>
              <a:rPr lang="en-CA" b="1" dirty="0"/>
              <a:t>Social Program: </a:t>
            </a:r>
            <a:r>
              <a:rPr lang="en-CA" dirty="0"/>
              <a:t>services provided by government to reduce economic inequalities and promote the well-being of citizens</a:t>
            </a:r>
            <a:endParaRPr lang="en-US" dirty="0"/>
          </a:p>
          <a:p>
            <a:pPr lvl="0"/>
            <a:r>
              <a:rPr lang="en-CA" dirty="0"/>
              <a:t>Free public health care, governments provide for a person in Canada comes from taxes that citizens pay to the government</a:t>
            </a:r>
            <a:endParaRPr lang="en-US" dirty="0"/>
          </a:p>
          <a:p>
            <a:pPr lvl="0"/>
            <a:r>
              <a:rPr lang="en-CA" dirty="0"/>
              <a:t>It also comes from decisions the government makes on how to use taxation to benefit everybody</a:t>
            </a:r>
            <a:endParaRPr lang="en-US" dirty="0"/>
          </a:p>
          <a:p>
            <a:pPr lvl="0"/>
            <a:r>
              <a:rPr lang="en-CA" dirty="0"/>
              <a:t>These decisions affect quality of life  for you and others</a:t>
            </a:r>
            <a:endParaRPr lang="en-US" dirty="0"/>
          </a:p>
          <a:p>
            <a:endParaRPr lang="en-US" dirty="0"/>
          </a:p>
        </p:txBody>
      </p:sp>
    </p:spTree>
    <p:extLst>
      <p:ext uri="{BB962C8B-B14F-4D97-AF65-F5344CB8AC3E}">
        <p14:creationId xmlns:p14="http://schemas.microsoft.com/office/powerpoint/2010/main" val="34613232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1800" dirty="0">
                <a:effectLst/>
              </a:rPr>
              <a:t>Chapter 8: To What Extent Should Canadian Support Social Programs and Taxation? (Pages 266-297)</a:t>
            </a:r>
            <a:endParaRPr lang="en-US" sz="1800" dirty="0"/>
          </a:p>
        </p:txBody>
      </p:sp>
      <p:sp>
        <p:nvSpPr>
          <p:cNvPr id="4" name="Text Placeholder 3"/>
          <p:cNvSpPr>
            <a:spLocks noGrp="1"/>
          </p:cNvSpPr>
          <p:nvPr>
            <p:ph type="body" sz="half" idx="2"/>
          </p:nvPr>
        </p:nvSpPr>
        <p:spPr>
          <a:xfrm>
            <a:off x="539552" y="1268760"/>
            <a:ext cx="8229600" cy="5400600"/>
          </a:xfrm>
        </p:spPr>
        <p:txBody>
          <a:bodyPr>
            <a:normAutofit fontScale="77500" lnSpcReduction="20000"/>
          </a:bodyPr>
          <a:lstStyle/>
          <a:p>
            <a:pPr marL="109728" indent="0" algn="ctr">
              <a:buNone/>
            </a:pPr>
            <a:r>
              <a:rPr lang="en-CA" b="1" dirty="0"/>
              <a:t>Health Care</a:t>
            </a:r>
            <a:endParaRPr lang="en-US" dirty="0"/>
          </a:p>
          <a:p>
            <a:pPr lvl="0"/>
            <a:r>
              <a:rPr lang="en-CA" dirty="0"/>
              <a:t>Health Insurance</a:t>
            </a:r>
            <a:r>
              <a:rPr lang="en-CA" dirty="0" smtClean="0"/>
              <a:t>: an agreement by a company to pay for your health services, in exchange for a fee that you pay each month or each year.</a:t>
            </a:r>
            <a:endParaRPr lang="en-US" dirty="0"/>
          </a:p>
          <a:p>
            <a:pPr marL="109728" indent="0">
              <a:buNone/>
            </a:pPr>
            <a:r>
              <a:rPr lang="en-CA" dirty="0"/>
              <a:t> </a:t>
            </a:r>
            <a:endParaRPr lang="en-US" dirty="0"/>
          </a:p>
          <a:p>
            <a:pPr lvl="0"/>
            <a:r>
              <a:rPr lang="en-CA" dirty="0"/>
              <a:t>Private Health Care</a:t>
            </a:r>
            <a:r>
              <a:rPr lang="en-CA" dirty="0" smtClean="0"/>
              <a:t>: health care paid for by individuals (United States)</a:t>
            </a:r>
            <a:endParaRPr lang="en-US" dirty="0"/>
          </a:p>
          <a:p>
            <a:endParaRPr lang="en-US" dirty="0"/>
          </a:p>
          <a:p>
            <a:pPr lvl="0"/>
            <a:r>
              <a:rPr lang="en-CA" dirty="0"/>
              <a:t>Public Health Care</a:t>
            </a:r>
            <a:r>
              <a:rPr lang="en-CA" dirty="0" smtClean="0"/>
              <a:t>: health care paid for by taxes (Canada)</a:t>
            </a:r>
          </a:p>
          <a:p>
            <a:pPr lvl="0"/>
            <a:endParaRPr lang="en-US" dirty="0"/>
          </a:p>
          <a:p>
            <a:pPr lvl="0"/>
            <a:r>
              <a:rPr lang="en-CA" dirty="0"/>
              <a:t>IN THE U.S. many people buy health insurance to cover the costs of care.  They pay money to a company on a regular basis, whether they are sick or not.  If they become sick, the insurance company covers their medical cost.  For many Americans, health insurance-like health care-costs more than they can afford.</a:t>
            </a:r>
            <a:endParaRPr lang="en-US" dirty="0"/>
          </a:p>
          <a:p>
            <a:endParaRPr lang="en-US" dirty="0"/>
          </a:p>
        </p:txBody>
      </p:sp>
    </p:spTree>
    <p:extLst>
      <p:ext uri="{BB962C8B-B14F-4D97-AF65-F5344CB8AC3E}">
        <p14:creationId xmlns:p14="http://schemas.microsoft.com/office/powerpoint/2010/main" val="11573559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1800" dirty="0">
                <a:effectLst/>
              </a:rPr>
              <a:t>Chapter 8: To What Extent Should Canadian Support Social Programs and Taxation? (Pages 266-297)</a:t>
            </a:r>
            <a:endParaRPr lang="en-US" sz="1800" dirty="0"/>
          </a:p>
        </p:txBody>
      </p:sp>
      <p:graphicFrame>
        <p:nvGraphicFramePr>
          <p:cNvPr id="5" name="Table 4"/>
          <p:cNvGraphicFramePr>
            <a:graphicFrameLocks noGrp="1"/>
          </p:cNvGraphicFramePr>
          <p:nvPr>
            <p:extLst>
              <p:ext uri="{D42A27DB-BD31-4B8C-83A1-F6EECF244321}">
                <p14:modId xmlns:p14="http://schemas.microsoft.com/office/powerpoint/2010/main" val="2205357990"/>
              </p:ext>
            </p:extLst>
          </p:nvPr>
        </p:nvGraphicFramePr>
        <p:xfrm>
          <a:off x="1475656" y="2564904"/>
          <a:ext cx="6080760" cy="3337560"/>
        </p:xfrm>
        <a:graphic>
          <a:graphicData uri="http://schemas.openxmlformats.org/drawingml/2006/table">
            <a:tbl>
              <a:tblPr firstRow="1" firstCol="1" bandRow="1">
                <a:tableStyleId>{5C22544A-7EE6-4342-B048-85BDC9FD1C3A}</a:tableStyleId>
              </a:tblPr>
              <a:tblGrid>
                <a:gridCol w="1520190"/>
                <a:gridCol w="1520190"/>
                <a:gridCol w="1520190"/>
                <a:gridCol w="1520190"/>
              </a:tblGrid>
              <a:tr h="0">
                <a:tc>
                  <a:txBody>
                    <a:bodyPr/>
                    <a:lstStyle/>
                    <a:p>
                      <a:pPr marL="0" marR="0">
                        <a:lnSpc>
                          <a:spcPct val="115000"/>
                        </a:lnSpc>
                        <a:spcBef>
                          <a:spcPts val="0"/>
                        </a:spcBef>
                        <a:spcAft>
                          <a:spcPts val="0"/>
                        </a:spcAft>
                      </a:pPr>
                      <a:r>
                        <a:rPr lang="en-CA" sz="1200" dirty="0">
                          <a:effectLst/>
                        </a:rPr>
                        <a:t>Program Area</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CA" sz="1200" dirty="0">
                          <a:effectLst/>
                        </a:rPr>
                        <a:t>Health Care</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CA" sz="1200">
                          <a:effectLst/>
                        </a:rPr>
                        <a:t>Pension for Senior Citizens</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CA" sz="1200">
                          <a:effectLst/>
                        </a:rPr>
                        <a:t>Income Assistance</a:t>
                      </a:r>
                      <a:endParaRPr lang="en-US" sz="1100">
                        <a:effectLst/>
                        <a:latin typeface="Calibri"/>
                        <a:ea typeface="Calibri"/>
                        <a:cs typeface="Times New Roman"/>
                      </a:endParaRPr>
                    </a:p>
                  </a:txBody>
                  <a:tcPr marL="68580" marR="68580" marT="0" marB="0"/>
                </a:tc>
              </a:tr>
              <a:tr h="0">
                <a:tc>
                  <a:txBody>
                    <a:bodyPr/>
                    <a:lstStyle/>
                    <a:p>
                      <a:pPr marL="0" marR="0">
                        <a:lnSpc>
                          <a:spcPct val="115000"/>
                        </a:lnSpc>
                        <a:spcBef>
                          <a:spcPts val="0"/>
                        </a:spcBef>
                        <a:spcAft>
                          <a:spcPts val="0"/>
                        </a:spcAft>
                      </a:pPr>
                      <a:r>
                        <a:rPr lang="en-CA" sz="1200">
                          <a:effectLst/>
                        </a:rPr>
                        <a:t>What is provided?</a:t>
                      </a:r>
                      <a:endParaRPr lang="en-US" sz="1100">
                        <a:effectLst/>
                      </a:endParaRPr>
                    </a:p>
                    <a:p>
                      <a:pPr marL="0" marR="0">
                        <a:lnSpc>
                          <a:spcPct val="115000"/>
                        </a:lnSpc>
                        <a:spcBef>
                          <a:spcPts val="0"/>
                        </a:spcBef>
                        <a:spcAft>
                          <a:spcPts val="0"/>
                        </a:spcAft>
                      </a:pPr>
                      <a:r>
                        <a:rPr lang="en-CA" sz="1200">
                          <a:effectLst/>
                        </a:rPr>
                        <a:t> </a:t>
                      </a:r>
                      <a:endParaRPr lang="en-US" sz="1100">
                        <a:effectLst/>
                      </a:endParaRPr>
                    </a:p>
                    <a:p>
                      <a:pPr marL="0" marR="0">
                        <a:lnSpc>
                          <a:spcPct val="115000"/>
                        </a:lnSpc>
                        <a:spcBef>
                          <a:spcPts val="0"/>
                        </a:spcBef>
                        <a:spcAft>
                          <a:spcPts val="0"/>
                        </a:spcAft>
                      </a:pPr>
                      <a:r>
                        <a:rPr lang="en-CA" sz="1200">
                          <a:effectLst/>
                        </a:rPr>
                        <a:t> </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CA" sz="1200" dirty="0">
                          <a:effectLst/>
                        </a:rPr>
                        <a:t> </a:t>
                      </a:r>
                      <a:endParaRPr lang="en-US" sz="1100" dirty="0">
                        <a:effectLst/>
                      </a:endParaRPr>
                    </a:p>
                    <a:p>
                      <a:pPr marL="0" marR="0">
                        <a:lnSpc>
                          <a:spcPct val="115000"/>
                        </a:lnSpc>
                        <a:spcBef>
                          <a:spcPts val="0"/>
                        </a:spcBef>
                        <a:spcAft>
                          <a:spcPts val="0"/>
                        </a:spcAft>
                      </a:pPr>
                      <a:r>
                        <a:rPr lang="en-CA" sz="1200" dirty="0">
                          <a:effectLst/>
                        </a:rPr>
                        <a:t> </a:t>
                      </a:r>
                      <a:endParaRPr lang="en-US" sz="1100" dirty="0">
                        <a:effectLst/>
                      </a:endParaRPr>
                    </a:p>
                    <a:p>
                      <a:pPr marL="0" marR="0">
                        <a:lnSpc>
                          <a:spcPct val="115000"/>
                        </a:lnSpc>
                        <a:spcBef>
                          <a:spcPts val="0"/>
                        </a:spcBef>
                        <a:spcAft>
                          <a:spcPts val="0"/>
                        </a:spcAft>
                      </a:pPr>
                      <a:r>
                        <a:rPr lang="en-CA" sz="1200" dirty="0">
                          <a:effectLst/>
                        </a:rPr>
                        <a:t> </a:t>
                      </a:r>
                      <a:endParaRPr lang="en-US" sz="1100" dirty="0">
                        <a:effectLst/>
                      </a:endParaRPr>
                    </a:p>
                    <a:p>
                      <a:pPr marL="0" marR="0">
                        <a:lnSpc>
                          <a:spcPct val="115000"/>
                        </a:lnSpc>
                        <a:spcBef>
                          <a:spcPts val="0"/>
                        </a:spcBef>
                        <a:spcAft>
                          <a:spcPts val="0"/>
                        </a:spcAft>
                      </a:pPr>
                      <a:r>
                        <a:rPr lang="en-CA" sz="1200" dirty="0">
                          <a:effectLst/>
                        </a:rPr>
                        <a:t> </a:t>
                      </a:r>
                      <a:endParaRPr lang="en-US" sz="1100" dirty="0">
                        <a:effectLst/>
                      </a:endParaRPr>
                    </a:p>
                    <a:p>
                      <a:pPr marL="0" marR="0">
                        <a:lnSpc>
                          <a:spcPct val="115000"/>
                        </a:lnSpc>
                        <a:spcBef>
                          <a:spcPts val="0"/>
                        </a:spcBef>
                        <a:spcAft>
                          <a:spcPts val="0"/>
                        </a:spcAft>
                      </a:pPr>
                      <a:r>
                        <a:rPr lang="en-CA" sz="1200" dirty="0">
                          <a:effectLst/>
                        </a:rPr>
                        <a:t> </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CA" sz="1200" dirty="0">
                          <a:effectLst/>
                        </a:rPr>
                        <a:t> </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CA" sz="1200">
                          <a:effectLst/>
                        </a:rPr>
                        <a:t> </a:t>
                      </a:r>
                      <a:endParaRPr lang="en-US" sz="1100">
                        <a:effectLst/>
                        <a:latin typeface="Calibri"/>
                        <a:ea typeface="Calibri"/>
                        <a:cs typeface="Times New Roman"/>
                      </a:endParaRPr>
                    </a:p>
                  </a:txBody>
                  <a:tcPr marL="68580" marR="68580" marT="0" marB="0"/>
                </a:tc>
              </a:tr>
              <a:tr h="0">
                <a:tc>
                  <a:txBody>
                    <a:bodyPr/>
                    <a:lstStyle/>
                    <a:p>
                      <a:pPr marL="0" marR="0">
                        <a:lnSpc>
                          <a:spcPct val="115000"/>
                        </a:lnSpc>
                        <a:spcBef>
                          <a:spcPts val="0"/>
                        </a:spcBef>
                        <a:spcAft>
                          <a:spcPts val="0"/>
                        </a:spcAft>
                      </a:pPr>
                      <a:r>
                        <a:rPr lang="en-CA" sz="1200">
                          <a:effectLst/>
                        </a:rPr>
                        <a:t>How is it provided?</a:t>
                      </a:r>
                      <a:endParaRPr lang="en-US" sz="1100">
                        <a:effectLst/>
                      </a:endParaRPr>
                    </a:p>
                    <a:p>
                      <a:pPr marL="0" marR="0">
                        <a:lnSpc>
                          <a:spcPct val="115000"/>
                        </a:lnSpc>
                        <a:spcBef>
                          <a:spcPts val="0"/>
                        </a:spcBef>
                        <a:spcAft>
                          <a:spcPts val="0"/>
                        </a:spcAft>
                      </a:pPr>
                      <a:r>
                        <a:rPr lang="en-CA" sz="1200">
                          <a:effectLst/>
                        </a:rPr>
                        <a:t> </a:t>
                      </a:r>
                      <a:endParaRPr lang="en-US" sz="1100">
                        <a:effectLst/>
                      </a:endParaRPr>
                    </a:p>
                    <a:p>
                      <a:pPr marL="0" marR="0">
                        <a:lnSpc>
                          <a:spcPct val="115000"/>
                        </a:lnSpc>
                        <a:spcBef>
                          <a:spcPts val="0"/>
                        </a:spcBef>
                        <a:spcAft>
                          <a:spcPts val="0"/>
                        </a:spcAft>
                      </a:pPr>
                      <a:r>
                        <a:rPr lang="en-CA" sz="1200">
                          <a:effectLst/>
                        </a:rPr>
                        <a:t> </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CA" sz="1200">
                          <a:effectLst/>
                        </a:rPr>
                        <a:t> </a:t>
                      </a:r>
                      <a:endParaRPr lang="en-US" sz="1100">
                        <a:effectLst/>
                      </a:endParaRPr>
                    </a:p>
                    <a:p>
                      <a:pPr marL="0" marR="0">
                        <a:lnSpc>
                          <a:spcPct val="115000"/>
                        </a:lnSpc>
                        <a:spcBef>
                          <a:spcPts val="0"/>
                        </a:spcBef>
                        <a:spcAft>
                          <a:spcPts val="0"/>
                        </a:spcAft>
                      </a:pPr>
                      <a:r>
                        <a:rPr lang="en-CA" sz="1200">
                          <a:effectLst/>
                        </a:rPr>
                        <a:t> </a:t>
                      </a:r>
                      <a:endParaRPr lang="en-US" sz="1100">
                        <a:effectLst/>
                      </a:endParaRPr>
                    </a:p>
                    <a:p>
                      <a:pPr marL="0" marR="0">
                        <a:lnSpc>
                          <a:spcPct val="115000"/>
                        </a:lnSpc>
                        <a:spcBef>
                          <a:spcPts val="0"/>
                        </a:spcBef>
                        <a:spcAft>
                          <a:spcPts val="0"/>
                        </a:spcAft>
                      </a:pPr>
                      <a:r>
                        <a:rPr lang="en-CA" sz="1200">
                          <a:effectLst/>
                        </a:rPr>
                        <a:t> </a:t>
                      </a:r>
                      <a:endParaRPr lang="en-US" sz="1100">
                        <a:effectLst/>
                      </a:endParaRPr>
                    </a:p>
                    <a:p>
                      <a:pPr marL="0" marR="0">
                        <a:lnSpc>
                          <a:spcPct val="115000"/>
                        </a:lnSpc>
                        <a:spcBef>
                          <a:spcPts val="0"/>
                        </a:spcBef>
                        <a:spcAft>
                          <a:spcPts val="0"/>
                        </a:spcAft>
                      </a:pPr>
                      <a:r>
                        <a:rPr lang="en-CA" sz="1200">
                          <a:effectLst/>
                        </a:rPr>
                        <a:t> </a:t>
                      </a:r>
                      <a:endParaRPr lang="en-US" sz="1100">
                        <a:effectLst/>
                      </a:endParaRPr>
                    </a:p>
                    <a:p>
                      <a:pPr marL="0" marR="0">
                        <a:lnSpc>
                          <a:spcPct val="115000"/>
                        </a:lnSpc>
                        <a:spcBef>
                          <a:spcPts val="0"/>
                        </a:spcBef>
                        <a:spcAft>
                          <a:spcPts val="0"/>
                        </a:spcAft>
                      </a:pPr>
                      <a:r>
                        <a:rPr lang="en-CA" sz="1200">
                          <a:effectLst/>
                        </a:rPr>
                        <a:t> </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CA" sz="1200">
                          <a:effectLst/>
                        </a:rPr>
                        <a:t> </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CA" sz="1200">
                          <a:effectLst/>
                        </a:rPr>
                        <a:t> </a:t>
                      </a:r>
                      <a:endParaRPr lang="en-US" sz="1100">
                        <a:effectLst/>
                        <a:latin typeface="Calibri"/>
                        <a:ea typeface="Calibri"/>
                        <a:cs typeface="Times New Roman"/>
                      </a:endParaRPr>
                    </a:p>
                  </a:txBody>
                  <a:tcPr marL="68580" marR="68580" marT="0" marB="0"/>
                </a:tc>
              </a:tr>
              <a:tr h="0">
                <a:tc>
                  <a:txBody>
                    <a:bodyPr/>
                    <a:lstStyle/>
                    <a:p>
                      <a:pPr marL="0" marR="0">
                        <a:lnSpc>
                          <a:spcPct val="115000"/>
                        </a:lnSpc>
                        <a:spcBef>
                          <a:spcPts val="0"/>
                        </a:spcBef>
                        <a:spcAft>
                          <a:spcPts val="0"/>
                        </a:spcAft>
                      </a:pPr>
                      <a:r>
                        <a:rPr lang="en-CA" sz="1200">
                          <a:effectLst/>
                        </a:rPr>
                        <a:t>What legislation is involved?</a:t>
                      </a:r>
                      <a:endParaRPr lang="en-US" sz="1100">
                        <a:effectLst/>
                      </a:endParaRPr>
                    </a:p>
                    <a:p>
                      <a:pPr marL="0" marR="0">
                        <a:lnSpc>
                          <a:spcPct val="115000"/>
                        </a:lnSpc>
                        <a:spcBef>
                          <a:spcPts val="0"/>
                        </a:spcBef>
                        <a:spcAft>
                          <a:spcPts val="0"/>
                        </a:spcAft>
                      </a:pPr>
                      <a:r>
                        <a:rPr lang="en-CA" sz="1200">
                          <a:effectLst/>
                        </a:rPr>
                        <a:t> </a:t>
                      </a:r>
                      <a:endParaRPr lang="en-US" sz="1100">
                        <a:effectLst/>
                      </a:endParaRPr>
                    </a:p>
                    <a:p>
                      <a:pPr marL="0" marR="0">
                        <a:lnSpc>
                          <a:spcPct val="115000"/>
                        </a:lnSpc>
                        <a:spcBef>
                          <a:spcPts val="0"/>
                        </a:spcBef>
                        <a:spcAft>
                          <a:spcPts val="0"/>
                        </a:spcAft>
                      </a:pPr>
                      <a:r>
                        <a:rPr lang="en-CA" sz="1200">
                          <a:effectLst/>
                        </a:rPr>
                        <a:t> </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CA" sz="1200" dirty="0">
                          <a:effectLst/>
                        </a:rPr>
                        <a:t> </a:t>
                      </a:r>
                      <a:endParaRPr lang="en-US" sz="1100" dirty="0">
                        <a:effectLst/>
                      </a:endParaRPr>
                    </a:p>
                    <a:p>
                      <a:pPr marL="0" marR="0">
                        <a:lnSpc>
                          <a:spcPct val="115000"/>
                        </a:lnSpc>
                        <a:spcBef>
                          <a:spcPts val="0"/>
                        </a:spcBef>
                        <a:spcAft>
                          <a:spcPts val="0"/>
                        </a:spcAft>
                      </a:pPr>
                      <a:r>
                        <a:rPr lang="en-CA" sz="1200" dirty="0">
                          <a:effectLst/>
                        </a:rPr>
                        <a:t> </a:t>
                      </a:r>
                      <a:endParaRPr lang="en-US" sz="1100" dirty="0">
                        <a:effectLst/>
                      </a:endParaRPr>
                    </a:p>
                    <a:p>
                      <a:pPr marL="0" marR="0">
                        <a:lnSpc>
                          <a:spcPct val="115000"/>
                        </a:lnSpc>
                        <a:spcBef>
                          <a:spcPts val="0"/>
                        </a:spcBef>
                        <a:spcAft>
                          <a:spcPts val="0"/>
                        </a:spcAft>
                      </a:pPr>
                      <a:r>
                        <a:rPr lang="en-CA" sz="1200" dirty="0">
                          <a:effectLst/>
                        </a:rPr>
                        <a:t> </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CA" sz="1200">
                          <a:effectLst/>
                        </a:rPr>
                        <a:t> </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CA" sz="1200" dirty="0">
                          <a:effectLst/>
                        </a:rPr>
                        <a:t> </a:t>
                      </a:r>
                      <a:endParaRPr lang="en-US" sz="1100" dirty="0">
                        <a:effectLst/>
                        <a:latin typeface="Calibri"/>
                        <a:ea typeface="Calibri"/>
                        <a:cs typeface="Times New Roman"/>
                      </a:endParaRPr>
                    </a:p>
                  </a:txBody>
                  <a:tcPr marL="68580" marR="68580" marT="0" marB="0"/>
                </a:tc>
              </a:tr>
            </a:tbl>
          </a:graphicData>
        </a:graphic>
      </p:graphicFrame>
      <p:sp>
        <p:nvSpPr>
          <p:cNvPr id="6" name="Rectangle 1"/>
          <p:cNvSpPr>
            <a:spLocks noGrp="1" noChangeArrowheads="1"/>
          </p:cNvSpPr>
          <p:nvPr>
            <p:ph type="body" sz="half" idx="2"/>
          </p:nvPr>
        </p:nvSpPr>
        <p:spPr bwMode="auto">
          <a:xfrm>
            <a:off x="457200" y="3511570"/>
            <a:ext cx="18473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6"/>
          <p:cNvSpPr/>
          <p:nvPr/>
        </p:nvSpPr>
        <p:spPr>
          <a:xfrm>
            <a:off x="971600" y="1375249"/>
            <a:ext cx="7272808" cy="1092607"/>
          </a:xfrm>
          <a:prstGeom prst="rect">
            <a:avLst/>
          </a:prstGeom>
        </p:spPr>
        <p:txBody>
          <a:bodyPr wrap="square">
            <a:spAutoFit/>
          </a:bodyPr>
          <a:lstStyle/>
          <a:p>
            <a:pPr lvl="0" eaLnBrk="0" fontAlgn="base" hangingPunct="0">
              <a:spcBef>
                <a:spcPct val="0"/>
              </a:spcBef>
              <a:spcAft>
                <a:spcPct val="0"/>
              </a:spcAft>
              <a:buFontTx/>
              <a:buChar char="•"/>
            </a:pPr>
            <a:r>
              <a:rPr lang="en-CA" sz="1600" dirty="0" smtClean="0">
                <a:latin typeface="Calibri" pitchFamily="34" charset="0"/>
                <a:ea typeface="Calibri" pitchFamily="34" charset="0"/>
                <a:cs typeface="Times New Roman" pitchFamily="18" charset="0"/>
              </a:rPr>
              <a:t> Canada </a:t>
            </a:r>
            <a:r>
              <a:rPr lang="en-CA" sz="1600" dirty="0">
                <a:latin typeface="Calibri" pitchFamily="34" charset="0"/>
                <a:ea typeface="Calibri" pitchFamily="34" charset="0"/>
                <a:cs typeface="Times New Roman" pitchFamily="18" charset="0"/>
              </a:rPr>
              <a:t>has provided a different array of social programs at different points in its history</a:t>
            </a:r>
          </a:p>
          <a:p>
            <a:pPr lvl="0" eaLnBrk="0" fontAlgn="base" hangingPunct="0">
              <a:spcBef>
                <a:spcPct val="0"/>
              </a:spcBef>
              <a:spcAft>
                <a:spcPct val="0"/>
              </a:spcAft>
              <a:buFontTx/>
              <a:buChar char="•"/>
            </a:pPr>
            <a:r>
              <a:rPr lang="en-CA" sz="1600" dirty="0" smtClean="0">
                <a:latin typeface="Calibri" pitchFamily="34" charset="0"/>
                <a:ea typeface="Calibri" pitchFamily="34" charset="0"/>
                <a:cs typeface="Times New Roman" pitchFamily="18" charset="0"/>
              </a:rPr>
              <a:t> The </a:t>
            </a:r>
            <a:r>
              <a:rPr lang="en-CA" sz="1600" dirty="0">
                <a:latin typeface="Calibri" pitchFamily="34" charset="0"/>
                <a:ea typeface="Calibri" pitchFamily="34" charset="0"/>
                <a:cs typeface="Times New Roman" pitchFamily="18" charset="0"/>
              </a:rPr>
              <a:t>following chart shows the key social programs in Canada (</a:t>
            </a:r>
            <a:r>
              <a:rPr lang="en-CA" sz="1600" dirty="0" smtClean="0">
                <a:latin typeface="Calibri" pitchFamily="34" charset="0"/>
                <a:ea typeface="Calibri" pitchFamily="34" charset="0"/>
                <a:cs typeface="Times New Roman" pitchFamily="18" charset="0"/>
              </a:rPr>
              <a:t>2007)</a:t>
            </a:r>
          </a:p>
          <a:p>
            <a:pPr lvl="0" eaLnBrk="0" fontAlgn="base" hangingPunct="0">
              <a:spcBef>
                <a:spcPct val="0"/>
              </a:spcBef>
              <a:spcAft>
                <a:spcPct val="0"/>
              </a:spcAft>
              <a:buFontTx/>
              <a:buChar char="•"/>
            </a:pPr>
            <a:r>
              <a:rPr lang="en-CA" sz="1600" dirty="0">
                <a:latin typeface="Calibri" pitchFamily="34" charset="0"/>
                <a:cs typeface="Times New Roman" pitchFamily="18" charset="0"/>
              </a:rPr>
              <a:t> </a:t>
            </a:r>
            <a:r>
              <a:rPr lang="en-CA" sz="1600" dirty="0" smtClean="0">
                <a:latin typeface="Calibri" pitchFamily="34" charset="0"/>
                <a:cs typeface="Times New Roman" pitchFamily="18" charset="0"/>
              </a:rPr>
              <a:t> </a:t>
            </a:r>
            <a:r>
              <a:rPr lang="en-CA" sz="1600" b="1" dirty="0" smtClean="0">
                <a:latin typeface="Calibri" pitchFamily="34" charset="0"/>
                <a:cs typeface="Times New Roman" pitchFamily="18" charset="0"/>
              </a:rPr>
              <a:t>Page 273 and 275</a:t>
            </a:r>
            <a:endParaRPr lang="en-US" sz="1600" b="1" dirty="0">
              <a:latin typeface="Calibri" pitchFamily="34" charset="0"/>
              <a:cs typeface="Arial" pitchFamily="34" charset="0"/>
            </a:endParaRPr>
          </a:p>
        </p:txBody>
      </p:sp>
    </p:spTree>
    <p:extLst>
      <p:ext uri="{BB962C8B-B14F-4D97-AF65-F5344CB8AC3E}">
        <p14:creationId xmlns:p14="http://schemas.microsoft.com/office/powerpoint/2010/main" val="327216435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1800" dirty="0">
                <a:effectLst/>
              </a:rPr>
              <a:t>Chapter 8: To What Extent Should Canadian Support Social Programs and Taxation? (Pages 266-297)</a:t>
            </a:r>
            <a:endParaRPr lang="en-US" sz="1800" dirty="0"/>
          </a:p>
        </p:txBody>
      </p:sp>
      <p:sp>
        <p:nvSpPr>
          <p:cNvPr id="4" name="Text Placeholder 3"/>
          <p:cNvSpPr>
            <a:spLocks noGrp="1"/>
          </p:cNvSpPr>
          <p:nvPr>
            <p:ph type="body" sz="half" idx="2"/>
          </p:nvPr>
        </p:nvSpPr>
        <p:spPr>
          <a:xfrm>
            <a:off x="457200" y="1556792"/>
            <a:ext cx="8229600" cy="4569371"/>
          </a:xfrm>
        </p:spPr>
        <p:txBody>
          <a:bodyPr>
            <a:normAutofit fontScale="77500" lnSpcReduction="20000"/>
          </a:bodyPr>
          <a:lstStyle/>
          <a:p>
            <a:pPr marL="109728" indent="0" algn="ctr">
              <a:buNone/>
            </a:pPr>
            <a:r>
              <a:rPr lang="en-CA" b="1" dirty="0"/>
              <a:t>Government responsibilities and Social Programs in </a:t>
            </a:r>
            <a:r>
              <a:rPr lang="en-CA" b="1" dirty="0" smtClean="0"/>
              <a:t>Canada</a:t>
            </a:r>
          </a:p>
          <a:p>
            <a:pPr marL="109728" indent="0" algn="ctr">
              <a:buNone/>
            </a:pPr>
            <a:endParaRPr lang="en-US" dirty="0"/>
          </a:p>
          <a:p>
            <a:pPr lvl="0"/>
            <a:r>
              <a:rPr lang="en-CA" dirty="0"/>
              <a:t>Different levels of government provide and fund social programs in Canada</a:t>
            </a:r>
            <a:endParaRPr lang="en-US" dirty="0"/>
          </a:p>
          <a:p>
            <a:pPr lvl="0"/>
            <a:r>
              <a:rPr lang="en-CA" dirty="0"/>
              <a:t>This is because that under Canada’s Constitution, the federal and provincial governments have different </a:t>
            </a:r>
            <a:r>
              <a:rPr lang="en-CA" dirty="0" smtClean="0"/>
              <a:t>responsibilities</a:t>
            </a:r>
          </a:p>
          <a:p>
            <a:pPr lvl="0"/>
            <a:endParaRPr lang="en-CA" dirty="0" smtClean="0"/>
          </a:p>
          <a:p>
            <a:pPr marL="109728" indent="0" algn="ctr">
              <a:buNone/>
            </a:pPr>
            <a:r>
              <a:rPr lang="en-CA" b="1" dirty="0"/>
              <a:t>Government responsibilities and Social Programs in </a:t>
            </a:r>
            <a:r>
              <a:rPr lang="en-CA" b="1" dirty="0" smtClean="0"/>
              <a:t>Canada</a:t>
            </a:r>
          </a:p>
          <a:p>
            <a:pPr marL="109728" indent="0" algn="ctr">
              <a:buNone/>
            </a:pPr>
            <a:endParaRPr lang="en-US" dirty="0"/>
          </a:p>
          <a:p>
            <a:pPr lvl="0"/>
            <a:r>
              <a:rPr lang="en-CA" dirty="0"/>
              <a:t>Under the U.S constitution, federal and state governments can make laws regarding social programs</a:t>
            </a:r>
            <a:endParaRPr lang="en-US" dirty="0"/>
          </a:p>
          <a:p>
            <a:pPr lvl="0"/>
            <a:r>
              <a:rPr lang="en-CA" dirty="0"/>
              <a:t>Federal laws determine principles regarding social programs</a:t>
            </a:r>
            <a:endParaRPr lang="en-US" dirty="0"/>
          </a:p>
          <a:p>
            <a:pPr lvl="0"/>
            <a:endParaRPr lang="en-US" dirty="0"/>
          </a:p>
          <a:p>
            <a:endParaRPr lang="en-US" dirty="0"/>
          </a:p>
        </p:txBody>
      </p:sp>
    </p:spTree>
    <p:extLst>
      <p:ext uri="{BB962C8B-B14F-4D97-AF65-F5344CB8AC3E}">
        <p14:creationId xmlns:p14="http://schemas.microsoft.com/office/powerpoint/2010/main" val="19314759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1800" dirty="0">
                <a:effectLst/>
              </a:rPr>
              <a:t>Chapter 8: To What Extent Should Canadian Support Social Programs and Taxation? (Pages 266-297)</a:t>
            </a:r>
            <a:endParaRPr lang="en-US" sz="1800" dirty="0"/>
          </a:p>
        </p:txBody>
      </p:sp>
      <p:sp>
        <p:nvSpPr>
          <p:cNvPr id="4" name="Text Placeholder 3"/>
          <p:cNvSpPr>
            <a:spLocks noGrp="1"/>
          </p:cNvSpPr>
          <p:nvPr>
            <p:ph type="body" sz="half" idx="2"/>
          </p:nvPr>
        </p:nvSpPr>
        <p:spPr>
          <a:xfrm>
            <a:off x="457200" y="1700808"/>
            <a:ext cx="8229600" cy="4425355"/>
          </a:xfrm>
        </p:spPr>
        <p:txBody>
          <a:bodyPr>
            <a:normAutofit fontScale="55000" lnSpcReduction="20000"/>
          </a:bodyPr>
          <a:lstStyle/>
          <a:p>
            <a:pPr marL="109728" indent="0" algn="ctr">
              <a:buNone/>
            </a:pPr>
            <a:r>
              <a:rPr lang="en-CA" b="1" dirty="0"/>
              <a:t>What’s the connection between taxation and social programs</a:t>
            </a:r>
            <a:r>
              <a:rPr lang="en-CA" b="1" dirty="0" smtClean="0"/>
              <a:t>?</a:t>
            </a:r>
          </a:p>
          <a:p>
            <a:pPr marL="109728" indent="0" algn="ctr">
              <a:buNone/>
            </a:pPr>
            <a:endParaRPr lang="en-US" dirty="0"/>
          </a:p>
          <a:p>
            <a:pPr lvl="0"/>
            <a:r>
              <a:rPr lang="en-CA" b="1" dirty="0"/>
              <a:t>Goods and services tax</a:t>
            </a:r>
            <a:r>
              <a:rPr lang="en-CA" b="1" dirty="0" smtClean="0"/>
              <a:t>: </a:t>
            </a:r>
            <a:r>
              <a:rPr lang="en-CA" dirty="0" smtClean="0"/>
              <a:t>a federal sales tax in Canada</a:t>
            </a:r>
            <a:endParaRPr lang="en-US" dirty="0"/>
          </a:p>
          <a:p>
            <a:pPr marL="109728" indent="0">
              <a:buNone/>
            </a:pPr>
            <a:r>
              <a:rPr lang="en-CA" dirty="0"/>
              <a:t> </a:t>
            </a:r>
            <a:endParaRPr lang="en-US" dirty="0"/>
          </a:p>
          <a:p>
            <a:pPr marL="109728" indent="0">
              <a:buNone/>
            </a:pPr>
            <a:r>
              <a:rPr lang="en-CA" dirty="0"/>
              <a:t> </a:t>
            </a:r>
            <a:endParaRPr lang="en-US" dirty="0"/>
          </a:p>
          <a:p>
            <a:pPr lvl="0"/>
            <a:r>
              <a:rPr lang="en-CA" b="1" dirty="0"/>
              <a:t>Income tax</a:t>
            </a:r>
            <a:r>
              <a:rPr lang="en-CA" b="1" dirty="0" smtClean="0"/>
              <a:t>: </a:t>
            </a:r>
            <a:r>
              <a:rPr lang="en-CA" dirty="0" smtClean="0"/>
              <a:t>tax based on a percentage of a person’s income</a:t>
            </a:r>
            <a:endParaRPr lang="en-US" dirty="0"/>
          </a:p>
          <a:p>
            <a:pPr marL="109728" indent="0">
              <a:buNone/>
            </a:pPr>
            <a:r>
              <a:rPr lang="en-CA" dirty="0"/>
              <a:t> </a:t>
            </a:r>
            <a:endParaRPr lang="en-US" dirty="0"/>
          </a:p>
          <a:p>
            <a:pPr marL="109728" indent="0">
              <a:buNone/>
            </a:pPr>
            <a:r>
              <a:rPr lang="en-CA" dirty="0"/>
              <a:t> </a:t>
            </a:r>
            <a:endParaRPr lang="en-US" dirty="0"/>
          </a:p>
          <a:p>
            <a:pPr lvl="0"/>
            <a:r>
              <a:rPr lang="en-CA" b="1" dirty="0"/>
              <a:t>Median</a:t>
            </a:r>
            <a:r>
              <a:rPr lang="en-CA" b="1" dirty="0" smtClean="0"/>
              <a:t>: </a:t>
            </a:r>
            <a:r>
              <a:rPr lang="en-CA" dirty="0" smtClean="0"/>
              <a:t>a concept in statistics that means the middle number </a:t>
            </a:r>
            <a:r>
              <a:rPr lang="en-CA" dirty="0" err="1" smtClean="0"/>
              <a:t>ina</a:t>
            </a:r>
            <a:r>
              <a:rPr lang="en-CA" dirty="0" smtClean="0"/>
              <a:t>  set of data organized in order of least to most</a:t>
            </a:r>
            <a:endParaRPr lang="en-US" dirty="0"/>
          </a:p>
          <a:p>
            <a:pPr marL="109728" indent="0">
              <a:buNone/>
            </a:pPr>
            <a:r>
              <a:rPr lang="en-CA" dirty="0"/>
              <a:t> </a:t>
            </a:r>
            <a:endParaRPr lang="en-US" dirty="0"/>
          </a:p>
          <a:p>
            <a:pPr marL="109728" indent="0">
              <a:buNone/>
            </a:pPr>
            <a:r>
              <a:rPr lang="en-CA" dirty="0"/>
              <a:t> </a:t>
            </a:r>
            <a:endParaRPr lang="en-US" dirty="0"/>
          </a:p>
          <a:p>
            <a:pPr lvl="0"/>
            <a:r>
              <a:rPr lang="en-CA" b="1" dirty="0"/>
              <a:t>Sales Tax</a:t>
            </a:r>
            <a:r>
              <a:rPr lang="en-CA" b="1" dirty="0" smtClean="0"/>
              <a:t>: </a:t>
            </a:r>
            <a:r>
              <a:rPr lang="en-CA" dirty="0" smtClean="0"/>
              <a:t>tax paid at the time of buying a product or service, and based </a:t>
            </a:r>
            <a:r>
              <a:rPr lang="en-CA" dirty="0" err="1" smtClean="0"/>
              <a:t>ona</a:t>
            </a:r>
            <a:r>
              <a:rPr lang="en-CA" dirty="0" smtClean="0"/>
              <a:t>  percentage of the price of the product</a:t>
            </a:r>
            <a:endParaRPr lang="en-US" dirty="0"/>
          </a:p>
          <a:p>
            <a:pPr marL="109728" indent="0">
              <a:buNone/>
            </a:pPr>
            <a:r>
              <a:rPr lang="en-CA" dirty="0"/>
              <a:t> </a:t>
            </a:r>
            <a:endParaRPr lang="en-US" dirty="0"/>
          </a:p>
          <a:p>
            <a:pPr lvl="0"/>
            <a:r>
              <a:rPr lang="en-CA" dirty="0"/>
              <a:t>Governments collect taxes to pay for social programs.  In Canada both the federal and provincial governments collect taxes</a:t>
            </a:r>
            <a:endParaRPr lang="en-US" dirty="0"/>
          </a:p>
          <a:p>
            <a:pPr lvl="0"/>
            <a:r>
              <a:rPr lang="en-CA" dirty="0"/>
              <a:t>Individual Canadian citizens pay two kinds of taxes to the federal government: Income tax and Sales tax.</a:t>
            </a:r>
            <a:endParaRPr lang="en-US" dirty="0"/>
          </a:p>
          <a:p>
            <a:endParaRPr lang="en-US" dirty="0"/>
          </a:p>
        </p:txBody>
      </p:sp>
    </p:spTree>
    <p:extLst>
      <p:ext uri="{BB962C8B-B14F-4D97-AF65-F5344CB8AC3E}">
        <p14:creationId xmlns:p14="http://schemas.microsoft.com/office/powerpoint/2010/main" val="424161929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1800" dirty="0">
                <a:effectLst/>
              </a:rPr>
              <a:t>Chapter 9: How Should Governments in Canada respond to Political and Economic Issues? (Pages 298--337)</a:t>
            </a:r>
            <a:r>
              <a:rPr lang="en-US" sz="1800" dirty="0">
                <a:effectLst/>
              </a:rPr>
              <a:t/>
            </a:r>
            <a:br>
              <a:rPr lang="en-US" sz="1800" dirty="0">
                <a:effectLst/>
              </a:rPr>
            </a:br>
            <a:endParaRPr lang="en-US" sz="1800" dirty="0"/>
          </a:p>
        </p:txBody>
      </p:sp>
      <p:sp>
        <p:nvSpPr>
          <p:cNvPr id="4" name="Text Placeholder 3"/>
          <p:cNvSpPr>
            <a:spLocks noGrp="1"/>
          </p:cNvSpPr>
          <p:nvPr>
            <p:ph type="body" sz="half" idx="2"/>
          </p:nvPr>
        </p:nvSpPr>
        <p:spPr>
          <a:xfrm>
            <a:off x="457200" y="1700808"/>
            <a:ext cx="8229600" cy="4425355"/>
          </a:xfrm>
        </p:spPr>
        <p:txBody>
          <a:bodyPr/>
          <a:lstStyle/>
          <a:p>
            <a:pPr marL="109728" indent="0" algn="ctr">
              <a:buNone/>
            </a:pPr>
            <a:r>
              <a:rPr lang="en-CA" b="1" dirty="0"/>
              <a:t>What’s and Environmental Issue</a:t>
            </a:r>
            <a:r>
              <a:rPr lang="en-CA" b="1" dirty="0" smtClean="0"/>
              <a:t>?</a:t>
            </a:r>
          </a:p>
          <a:p>
            <a:pPr marL="109728" indent="0" algn="ctr">
              <a:buNone/>
            </a:pPr>
            <a:endParaRPr lang="en-US" dirty="0"/>
          </a:p>
          <a:p>
            <a:pPr lvl="0"/>
            <a:r>
              <a:rPr lang="en-CA" dirty="0"/>
              <a:t>Environmental issues arise because of human activities that change the natural world.</a:t>
            </a:r>
            <a:endParaRPr lang="en-US" dirty="0"/>
          </a:p>
          <a:p>
            <a:pPr lvl="0"/>
            <a:r>
              <a:rPr lang="en-CA" dirty="0"/>
              <a:t>Example: changes happen when factories release toxins and other pollutants into air or water, or when housing developments occupy land that once supported wild plants and animals.</a:t>
            </a:r>
            <a:endParaRPr lang="en-US" dirty="0"/>
          </a:p>
          <a:p>
            <a:endParaRPr lang="en-US" dirty="0"/>
          </a:p>
        </p:txBody>
      </p:sp>
    </p:spTree>
    <p:extLst>
      <p:ext uri="{BB962C8B-B14F-4D97-AF65-F5344CB8AC3E}">
        <p14:creationId xmlns:p14="http://schemas.microsoft.com/office/powerpoint/2010/main" val="5841188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CA" sz="2000" dirty="0">
                <a:effectLst/>
              </a:rPr>
              <a:t>Chapter 9: How Should Governments in Canada respond to Political and Economic Issues? (Pages 298--337)</a:t>
            </a:r>
            <a:r>
              <a:rPr lang="en-US" dirty="0">
                <a:effectLst/>
              </a:rPr>
              <a:t/>
            </a:r>
            <a:br>
              <a:rPr lang="en-US" dirty="0">
                <a:effectLst/>
              </a:rPr>
            </a:br>
            <a:endParaRPr lang="en-US" dirty="0"/>
          </a:p>
        </p:txBody>
      </p:sp>
      <p:sp>
        <p:nvSpPr>
          <p:cNvPr id="5"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 name="Diagram 7"/>
          <p:cNvGraphicFramePr/>
          <p:nvPr/>
        </p:nvGraphicFramePr>
        <p:xfrm>
          <a:off x="1835696" y="1649810"/>
          <a:ext cx="5133975" cy="44251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3059832" y="1052736"/>
            <a:ext cx="2592288" cy="369332"/>
          </a:xfrm>
          <a:prstGeom prst="rect">
            <a:avLst/>
          </a:prstGeom>
          <a:noFill/>
        </p:spPr>
        <p:txBody>
          <a:bodyPr wrap="square" rtlCol="0">
            <a:spAutoFit/>
          </a:bodyPr>
          <a:lstStyle/>
          <a:p>
            <a:pPr algn="ctr"/>
            <a:r>
              <a:rPr lang="en-US" dirty="0" smtClean="0"/>
              <a:t>Page: 303</a:t>
            </a:r>
            <a:endParaRPr lang="en-US" dirty="0"/>
          </a:p>
        </p:txBody>
      </p:sp>
    </p:spTree>
    <p:extLst>
      <p:ext uri="{BB962C8B-B14F-4D97-AF65-F5344CB8AC3E}">
        <p14:creationId xmlns:p14="http://schemas.microsoft.com/office/powerpoint/2010/main" val="2644175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1800" dirty="0">
                <a:effectLst/>
              </a:rPr>
              <a:t>Chapter 9: How Should Governments in Canada respond to Political and Economic Issues? (Pages 298--337)</a:t>
            </a:r>
            <a:endParaRPr lang="en-US" sz="1800" dirty="0"/>
          </a:p>
        </p:txBody>
      </p:sp>
      <p:sp>
        <p:nvSpPr>
          <p:cNvPr id="4" name="Text Placeholder 3"/>
          <p:cNvSpPr>
            <a:spLocks noGrp="1"/>
          </p:cNvSpPr>
          <p:nvPr>
            <p:ph type="body" sz="half" idx="2"/>
          </p:nvPr>
        </p:nvSpPr>
        <p:spPr>
          <a:xfrm>
            <a:off x="457200" y="1340768"/>
            <a:ext cx="8229600" cy="4785395"/>
          </a:xfrm>
        </p:spPr>
        <p:txBody>
          <a:bodyPr>
            <a:normAutofit fontScale="92500" lnSpcReduction="10000"/>
          </a:bodyPr>
          <a:lstStyle/>
          <a:p>
            <a:pPr marL="109728" indent="0" algn="ctr">
              <a:buNone/>
            </a:pPr>
            <a:r>
              <a:rPr lang="en-CA" b="1" dirty="0"/>
              <a:t>What’s a Political Platform?</a:t>
            </a:r>
            <a:endParaRPr lang="en-US" dirty="0"/>
          </a:p>
          <a:p>
            <a:pPr lvl="0"/>
            <a:r>
              <a:rPr lang="en-CA" dirty="0"/>
              <a:t>A political platform describes the official policies of a political party</a:t>
            </a:r>
            <a:endParaRPr lang="en-US" dirty="0"/>
          </a:p>
          <a:p>
            <a:pPr lvl="0"/>
            <a:r>
              <a:rPr lang="en-CA" dirty="0"/>
              <a:t>Political parties create platforms to reflect the values of their members</a:t>
            </a:r>
            <a:endParaRPr lang="en-US" dirty="0"/>
          </a:p>
          <a:p>
            <a:pPr lvl="0"/>
            <a:r>
              <a:rPr lang="en-CA" dirty="0"/>
              <a:t>Parties add or remove policies as issues become more or less important to their members and voters</a:t>
            </a:r>
            <a:endParaRPr lang="en-US" dirty="0"/>
          </a:p>
          <a:p>
            <a:pPr lvl="0"/>
            <a:r>
              <a:rPr lang="en-CA" dirty="0"/>
              <a:t>Economic policies come from values and form part of the platform of political parties</a:t>
            </a:r>
            <a:endParaRPr lang="en-US" dirty="0"/>
          </a:p>
          <a:p>
            <a:pPr lvl="0"/>
            <a:r>
              <a:rPr lang="en-CA" dirty="0"/>
              <a:t>The policies within platforms indicate where they fit in the economic continuum</a:t>
            </a:r>
            <a:endParaRPr lang="en-US" dirty="0"/>
          </a:p>
          <a:p>
            <a:endParaRPr lang="en-US" dirty="0"/>
          </a:p>
        </p:txBody>
      </p:sp>
    </p:spTree>
    <p:extLst>
      <p:ext uri="{BB962C8B-B14F-4D97-AF65-F5344CB8AC3E}">
        <p14:creationId xmlns:p14="http://schemas.microsoft.com/office/powerpoint/2010/main" val="34274106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1800" dirty="0">
                <a:effectLst/>
              </a:rPr>
              <a:t>Chapter 9: How Should Governments in Canada respond to Political and Economic Issues? (Pages 298--337)</a:t>
            </a:r>
            <a:endParaRPr lang="en-US" sz="1800" dirty="0"/>
          </a:p>
        </p:txBody>
      </p:sp>
      <p:sp>
        <p:nvSpPr>
          <p:cNvPr id="4" name="Text Placeholder 3"/>
          <p:cNvSpPr>
            <a:spLocks noGrp="1"/>
          </p:cNvSpPr>
          <p:nvPr>
            <p:ph type="body" sz="half" idx="2"/>
          </p:nvPr>
        </p:nvSpPr>
        <p:spPr>
          <a:xfrm>
            <a:off x="457200" y="1700808"/>
            <a:ext cx="8229600" cy="4425355"/>
          </a:xfrm>
        </p:spPr>
        <p:txBody>
          <a:bodyPr/>
          <a:lstStyle/>
          <a:p>
            <a:pPr marL="109728" indent="0" algn="ctr">
              <a:buNone/>
            </a:pPr>
            <a:r>
              <a:rPr lang="en-CA" b="1" i="1" dirty="0"/>
              <a:t>How are Governance, Economics and Environmental Issues Connected</a:t>
            </a:r>
            <a:r>
              <a:rPr lang="en-CA" b="1" i="1" dirty="0" smtClean="0"/>
              <a:t>?</a:t>
            </a:r>
          </a:p>
          <a:p>
            <a:pPr marL="109728" indent="0" algn="ctr">
              <a:buNone/>
            </a:pPr>
            <a:endParaRPr lang="en-US" dirty="0"/>
          </a:p>
          <a:p>
            <a:pPr lvl="0"/>
            <a:r>
              <a:rPr lang="en-CA" dirty="0"/>
              <a:t>Laws affect the quality of our environment, including laws about water quality.</a:t>
            </a:r>
            <a:endParaRPr lang="en-US" dirty="0"/>
          </a:p>
          <a:p>
            <a:pPr lvl="0"/>
            <a:r>
              <a:rPr lang="en-CA" dirty="0"/>
              <a:t>Economic decisions involve using resources in the natural world, such as forests, to produce goods and services, such as lumber.</a:t>
            </a:r>
            <a:endParaRPr lang="en-US" dirty="0"/>
          </a:p>
          <a:p>
            <a:endParaRPr lang="en-US" dirty="0"/>
          </a:p>
        </p:txBody>
      </p:sp>
    </p:spTree>
    <p:extLst>
      <p:ext uri="{BB962C8B-B14F-4D97-AF65-F5344CB8AC3E}">
        <p14:creationId xmlns:p14="http://schemas.microsoft.com/office/powerpoint/2010/main" val="583976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a:t>Chapter 1: How Effectively does Canada’s Federal Political System govern Canada for all Canadians?</a:t>
            </a:r>
          </a:p>
        </p:txBody>
      </p:sp>
      <p:sp>
        <p:nvSpPr>
          <p:cNvPr id="4" name="Text Placeholder 3"/>
          <p:cNvSpPr>
            <a:spLocks noGrp="1"/>
          </p:cNvSpPr>
          <p:nvPr>
            <p:ph type="body" sz="half" idx="2"/>
          </p:nvPr>
        </p:nvSpPr>
        <p:spPr>
          <a:xfrm>
            <a:off x="395536" y="1772816"/>
            <a:ext cx="8229600" cy="4176464"/>
          </a:xfrm>
        </p:spPr>
        <p:txBody>
          <a:bodyPr>
            <a:normAutofit fontScale="77500" lnSpcReduction="20000"/>
          </a:bodyPr>
          <a:lstStyle/>
          <a:p>
            <a:pPr>
              <a:buFont typeface="Wingdings" pitchFamily="2" charset="2"/>
              <a:buChar char="v"/>
            </a:pPr>
            <a:r>
              <a:rPr lang="en-CA" b="1" dirty="0"/>
              <a:t>What does the Legislative Branch Do</a:t>
            </a:r>
            <a:r>
              <a:rPr lang="en-CA" b="1" dirty="0" smtClean="0"/>
              <a:t>?</a:t>
            </a:r>
          </a:p>
          <a:p>
            <a:pPr marL="109728" indent="0">
              <a:buNone/>
            </a:pPr>
            <a:endParaRPr lang="en-US" dirty="0"/>
          </a:p>
          <a:p>
            <a:pPr lvl="0"/>
            <a:r>
              <a:rPr lang="en-CA" dirty="0"/>
              <a:t>The legislative branch includes the House of Commons, the Senate and the governor general.  It is also called Canada’s </a:t>
            </a:r>
            <a:r>
              <a:rPr lang="en-CA" dirty="0" smtClean="0"/>
              <a:t>parliament</a:t>
            </a:r>
          </a:p>
          <a:p>
            <a:pPr marL="109728" lvl="0" indent="0">
              <a:buNone/>
            </a:pPr>
            <a:endParaRPr lang="en-CA" dirty="0" smtClean="0"/>
          </a:p>
          <a:p>
            <a:r>
              <a:rPr lang="en-CA" dirty="0" smtClean="0"/>
              <a:t>House of Commons: The </a:t>
            </a:r>
            <a:r>
              <a:rPr lang="en-CA" dirty="0"/>
              <a:t>House of Commons is the major law-making body in Canada’s federal political </a:t>
            </a:r>
            <a:r>
              <a:rPr lang="en-CA" dirty="0" smtClean="0"/>
              <a:t>system</a:t>
            </a:r>
          </a:p>
          <a:p>
            <a:pPr marL="109728" indent="0">
              <a:buNone/>
            </a:pPr>
            <a:endParaRPr lang="en-CA" dirty="0" smtClean="0"/>
          </a:p>
          <a:p>
            <a:r>
              <a:rPr lang="en-CA" dirty="0" smtClean="0"/>
              <a:t>Senate: Senators </a:t>
            </a:r>
            <a:r>
              <a:rPr lang="en-CA" dirty="0"/>
              <a:t>represent the interests and rights of Canada’s regions, and especially Canada’s minorities</a:t>
            </a:r>
            <a:endParaRPr lang="en-US" dirty="0"/>
          </a:p>
          <a:p>
            <a:pPr lvl="0"/>
            <a:endParaRPr lang="en-CA" dirty="0" smtClean="0"/>
          </a:p>
          <a:p>
            <a:pPr lvl="0"/>
            <a:r>
              <a:rPr lang="en-CA" dirty="0" smtClean="0"/>
              <a:t>Governor General: Gives Royal Assent for Bills becoming Laws</a:t>
            </a:r>
            <a:endParaRPr lang="en-US" dirty="0"/>
          </a:p>
          <a:p>
            <a:pPr marL="109728" indent="0">
              <a:buNone/>
            </a:pPr>
            <a:endParaRPr lang="en-US" dirty="0"/>
          </a:p>
        </p:txBody>
      </p:sp>
    </p:spTree>
    <p:extLst>
      <p:ext uri="{BB962C8B-B14F-4D97-AF65-F5344CB8AC3E}">
        <p14:creationId xmlns:p14="http://schemas.microsoft.com/office/powerpoint/2010/main" val="140861752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1800" dirty="0">
                <a:effectLst/>
              </a:rPr>
              <a:t>Chapter 9: How Should Governments in Canada respond to Political and Economic Issues? (Pages 298--337)</a:t>
            </a:r>
            <a:endParaRPr lang="en-US" sz="1800" dirty="0"/>
          </a:p>
        </p:txBody>
      </p:sp>
      <p:sp>
        <p:nvSpPr>
          <p:cNvPr id="4" name="Text Placeholder 3"/>
          <p:cNvSpPr>
            <a:spLocks noGrp="1"/>
          </p:cNvSpPr>
          <p:nvPr>
            <p:ph type="body" sz="half" idx="2"/>
          </p:nvPr>
        </p:nvSpPr>
        <p:spPr>
          <a:xfrm>
            <a:off x="457200" y="1268760"/>
            <a:ext cx="8229600" cy="5256584"/>
          </a:xfrm>
        </p:spPr>
        <p:txBody>
          <a:bodyPr>
            <a:normAutofit/>
          </a:bodyPr>
          <a:lstStyle/>
          <a:p>
            <a:pPr marL="109728" indent="0" algn="ctr">
              <a:buNone/>
            </a:pPr>
            <a:r>
              <a:rPr lang="en-CA" sz="1400" b="1" dirty="0"/>
              <a:t>What’s Climate Change?</a:t>
            </a:r>
            <a:endParaRPr lang="en-US" sz="1400" dirty="0"/>
          </a:p>
          <a:p>
            <a:pPr lvl="0"/>
            <a:r>
              <a:rPr lang="en-CA" sz="1400" dirty="0"/>
              <a:t>Climate change refers to a rise in the average temperature of Earth due to a build-up of greenhouse gases (GHGs) in the atmosphere.</a:t>
            </a:r>
            <a:endParaRPr lang="en-US" sz="1400" dirty="0"/>
          </a:p>
          <a:p>
            <a:pPr lvl="0"/>
            <a:r>
              <a:rPr lang="en-CA" sz="1400" dirty="0"/>
              <a:t>Climate change is predicted to have negative impacts such as: rising sea levels, severe weather, disruption of ecosystems and freshwater supplies.</a:t>
            </a:r>
            <a:endParaRPr lang="en-US" sz="1400" dirty="0"/>
          </a:p>
          <a:p>
            <a:pPr lvl="0"/>
            <a:r>
              <a:rPr lang="en-CA" sz="1400" dirty="0"/>
              <a:t>GHGs primarily come from burning of fossil fuels, such as natural gas, gasoline, coal and oil.</a:t>
            </a:r>
            <a:endParaRPr lang="en-US" sz="1400" dirty="0"/>
          </a:p>
          <a:p>
            <a:pPr lvl="0"/>
            <a:r>
              <a:rPr lang="en-CA" sz="1400" dirty="0"/>
              <a:t>Different regions of the world will experience different impacts of GHGs</a:t>
            </a:r>
            <a:r>
              <a:rPr lang="en-CA" sz="1400" dirty="0" smtClean="0"/>
              <a:t>.</a:t>
            </a:r>
          </a:p>
          <a:p>
            <a:pPr lvl="0"/>
            <a:endParaRPr lang="en-US" sz="1400" dirty="0"/>
          </a:p>
          <a:p>
            <a:pPr lvl="0"/>
            <a:r>
              <a:rPr lang="en-CA" sz="1400" b="1" dirty="0"/>
              <a:t>What’s a Greenhouse Gas (308</a:t>
            </a:r>
            <a:r>
              <a:rPr lang="en-CA" sz="1400" b="1" dirty="0" smtClean="0"/>
              <a:t>): </a:t>
            </a:r>
            <a:r>
              <a:rPr lang="en-CA" sz="1400" dirty="0" smtClean="0"/>
              <a:t>primarily come from burning fossil fuels, such as natural gas, coal and oil.</a:t>
            </a:r>
            <a:endParaRPr lang="en-US" sz="1400" dirty="0"/>
          </a:p>
          <a:p>
            <a:pPr marL="109728" indent="0">
              <a:buNone/>
            </a:pPr>
            <a:r>
              <a:rPr lang="en-CA" sz="1400" dirty="0"/>
              <a:t> </a:t>
            </a:r>
            <a:endParaRPr lang="en-US" sz="1400" dirty="0"/>
          </a:p>
          <a:p>
            <a:pPr marL="109728" indent="0">
              <a:buNone/>
            </a:pPr>
            <a:r>
              <a:rPr lang="en-CA" sz="1400" dirty="0"/>
              <a:t> </a:t>
            </a:r>
            <a:endParaRPr lang="en-US" sz="1400" dirty="0"/>
          </a:p>
          <a:p>
            <a:pPr lvl="0"/>
            <a:r>
              <a:rPr lang="en-CA" sz="1400" dirty="0"/>
              <a:t>Alberta has a large GHG output because of its oil industry and its coal fired plants for generating electricity.</a:t>
            </a:r>
            <a:endParaRPr lang="en-US" sz="1400" dirty="0"/>
          </a:p>
          <a:p>
            <a:pPr lvl="0"/>
            <a:r>
              <a:rPr lang="en-CA" sz="1400" dirty="0"/>
              <a:t>Ontario has a large GHG output because of its manufacturing sector</a:t>
            </a:r>
            <a:endParaRPr lang="en-US" sz="1400" dirty="0"/>
          </a:p>
          <a:p>
            <a:pPr lvl="0"/>
            <a:r>
              <a:rPr lang="en-CA" sz="1400" dirty="0"/>
              <a:t>Laws and policies set forth by the government help to set standards for pollution control, including GHG emissions.</a:t>
            </a:r>
            <a:endParaRPr lang="en-US" sz="1400" dirty="0"/>
          </a:p>
          <a:p>
            <a:pPr lvl="0"/>
            <a:r>
              <a:rPr lang="en-CA" sz="1400" dirty="0"/>
              <a:t>Demand for energy and for products influences the number of industrial plants in operation.</a:t>
            </a:r>
            <a:endParaRPr lang="en-US" sz="1400" dirty="0"/>
          </a:p>
          <a:p>
            <a:endParaRPr lang="en-US" sz="1200" dirty="0"/>
          </a:p>
        </p:txBody>
      </p:sp>
    </p:spTree>
    <p:extLst>
      <p:ext uri="{BB962C8B-B14F-4D97-AF65-F5344CB8AC3E}">
        <p14:creationId xmlns:p14="http://schemas.microsoft.com/office/powerpoint/2010/main" val="20731100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1800" dirty="0">
                <a:effectLst/>
              </a:rPr>
              <a:t>Chapter 9: How Should Governments in Canada respond to Political and Economic Issues? (Pages 298--337)</a:t>
            </a:r>
            <a:endParaRPr lang="en-US" sz="1800" dirty="0"/>
          </a:p>
        </p:txBody>
      </p:sp>
      <p:sp>
        <p:nvSpPr>
          <p:cNvPr id="4" name="Text Placeholder 3"/>
          <p:cNvSpPr>
            <a:spLocks noGrp="1"/>
          </p:cNvSpPr>
          <p:nvPr>
            <p:ph type="body" sz="half" idx="2"/>
          </p:nvPr>
        </p:nvSpPr>
        <p:spPr>
          <a:xfrm>
            <a:off x="457200" y="1484784"/>
            <a:ext cx="8229600" cy="4641379"/>
          </a:xfrm>
        </p:spPr>
        <p:txBody>
          <a:bodyPr>
            <a:normAutofit fontScale="70000" lnSpcReduction="20000"/>
          </a:bodyPr>
          <a:lstStyle/>
          <a:p>
            <a:pPr marL="109728" indent="0" algn="ctr">
              <a:buNone/>
            </a:pPr>
            <a:r>
              <a:rPr lang="en-CA" b="1" i="1" dirty="0"/>
              <a:t>Climate Change, Regions and Emissions: North America</a:t>
            </a:r>
            <a:r>
              <a:rPr lang="en-CA" dirty="0"/>
              <a:t> </a:t>
            </a:r>
            <a:endParaRPr lang="en-CA" dirty="0" smtClean="0"/>
          </a:p>
          <a:p>
            <a:pPr marL="109728" indent="0" algn="ctr">
              <a:buNone/>
            </a:pPr>
            <a:r>
              <a:rPr lang="en-CA" dirty="0" smtClean="0"/>
              <a:t>(</a:t>
            </a:r>
            <a:r>
              <a:rPr lang="en-CA" dirty="0"/>
              <a:t>page 314</a:t>
            </a:r>
            <a:r>
              <a:rPr lang="en-CA" dirty="0" smtClean="0"/>
              <a:t>)</a:t>
            </a:r>
          </a:p>
          <a:p>
            <a:pPr marL="109728" indent="0" algn="ctr">
              <a:buNone/>
            </a:pPr>
            <a:endParaRPr lang="en-US" dirty="0"/>
          </a:p>
          <a:p>
            <a:pPr lvl="0"/>
            <a:r>
              <a:rPr lang="en-CA" dirty="0"/>
              <a:t>The U.S has faced pressure from countries around the world to reduce GHG emissions. </a:t>
            </a:r>
            <a:endParaRPr lang="en-US" dirty="0"/>
          </a:p>
          <a:p>
            <a:pPr lvl="0"/>
            <a:r>
              <a:rPr lang="en-CA" dirty="0"/>
              <a:t>In 2007, the U.S has not agreed to join international negotiations or agreements concerning climate change, such as the Kyoto protocol.</a:t>
            </a:r>
            <a:endParaRPr lang="en-US" dirty="0"/>
          </a:p>
          <a:p>
            <a:pPr lvl="0"/>
            <a:r>
              <a:rPr lang="en-CA" dirty="0"/>
              <a:t>International negotiations on climate focus on reducing the GHG emissions of developed countries, such as the U.S AND Canada.</a:t>
            </a:r>
            <a:endParaRPr lang="en-US" dirty="0"/>
          </a:p>
          <a:p>
            <a:pPr lvl="0"/>
            <a:r>
              <a:rPr lang="en-CA" dirty="0"/>
              <a:t>The U.S took a stand against international negotiations on climate change partly because President George W. Bush did not believe human actions were causing climate change.</a:t>
            </a:r>
            <a:endParaRPr lang="en-US" dirty="0"/>
          </a:p>
          <a:p>
            <a:pPr lvl="0"/>
            <a:r>
              <a:rPr lang="en-CA" dirty="0"/>
              <a:t>In, 2008 in the state of the union address, President George Bush said the U.S would take action on its own to reduce GHG emissions, without entering into international agreements.</a:t>
            </a:r>
            <a:endParaRPr lang="en-US" dirty="0"/>
          </a:p>
          <a:p>
            <a:endParaRPr lang="en-US" dirty="0"/>
          </a:p>
        </p:txBody>
      </p:sp>
    </p:spTree>
    <p:extLst>
      <p:ext uri="{BB962C8B-B14F-4D97-AF65-F5344CB8AC3E}">
        <p14:creationId xmlns:p14="http://schemas.microsoft.com/office/powerpoint/2010/main" val="292772695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1800" dirty="0">
                <a:effectLst/>
              </a:rPr>
              <a:t>Chapter 9: How Should Governments in Canada respond to Political and Economic Issues? (Pages 298--337)</a:t>
            </a:r>
            <a:endParaRPr lang="en-US" sz="1800" dirty="0"/>
          </a:p>
        </p:txBody>
      </p:sp>
      <p:sp>
        <p:nvSpPr>
          <p:cNvPr id="4" name="Text Placeholder 3"/>
          <p:cNvSpPr>
            <a:spLocks noGrp="1"/>
          </p:cNvSpPr>
          <p:nvPr>
            <p:ph type="body" sz="half" idx="2"/>
          </p:nvPr>
        </p:nvSpPr>
        <p:spPr>
          <a:xfrm>
            <a:off x="457200" y="1340768"/>
            <a:ext cx="8229600" cy="4785395"/>
          </a:xfrm>
        </p:spPr>
        <p:txBody>
          <a:bodyPr/>
          <a:lstStyle/>
          <a:p>
            <a:pPr marL="109728" indent="0" algn="ctr">
              <a:buNone/>
            </a:pPr>
            <a:r>
              <a:rPr lang="en-US" b="1" dirty="0" smtClean="0"/>
              <a:t>Kyoto Protocol</a:t>
            </a:r>
          </a:p>
          <a:p>
            <a:pPr marL="109728" indent="0" algn="ctr">
              <a:buNone/>
            </a:pPr>
            <a:r>
              <a:rPr lang="en-US" b="1" dirty="0" smtClean="0"/>
              <a:t>(page 316)</a:t>
            </a:r>
          </a:p>
          <a:p>
            <a:pPr marL="109728" indent="0" algn="ctr">
              <a:buNone/>
            </a:pPr>
            <a:endParaRPr lang="en-US" dirty="0" smtClean="0"/>
          </a:p>
          <a:p>
            <a:r>
              <a:rPr lang="en-US" dirty="0" smtClean="0"/>
              <a:t>Climate takes the whole world</a:t>
            </a:r>
          </a:p>
          <a:p>
            <a:r>
              <a:rPr lang="en-US" dirty="0" smtClean="0"/>
              <a:t>Kyoto Protocol was the first climate change plan the countries of the world negotiated</a:t>
            </a:r>
          </a:p>
          <a:p>
            <a:r>
              <a:rPr lang="en-US" dirty="0" smtClean="0"/>
              <a:t>Canada and U.S participation depends on the political party in power</a:t>
            </a:r>
            <a:endParaRPr lang="en-US" dirty="0"/>
          </a:p>
        </p:txBody>
      </p:sp>
    </p:spTree>
    <p:extLst>
      <p:ext uri="{BB962C8B-B14F-4D97-AF65-F5344CB8AC3E}">
        <p14:creationId xmlns:p14="http://schemas.microsoft.com/office/powerpoint/2010/main" val="127123306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1800" dirty="0">
                <a:effectLst/>
              </a:rPr>
              <a:t>Chapter 9: How Should Governments in Canada respond to Political and Economic Issues? (Pages 298--337)</a:t>
            </a:r>
            <a:endParaRPr lang="en-US" sz="1800" dirty="0"/>
          </a:p>
        </p:txBody>
      </p:sp>
      <p:sp>
        <p:nvSpPr>
          <p:cNvPr id="4" name="Text Placeholder 3"/>
          <p:cNvSpPr>
            <a:spLocks noGrp="1"/>
          </p:cNvSpPr>
          <p:nvPr>
            <p:ph type="body" sz="half" idx="2"/>
          </p:nvPr>
        </p:nvSpPr>
        <p:spPr>
          <a:xfrm>
            <a:off x="457200" y="1628800"/>
            <a:ext cx="8229600" cy="4497363"/>
          </a:xfrm>
        </p:spPr>
        <p:txBody>
          <a:bodyPr/>
          <a:lstStyle/>
          <a:p>
            <a:pPr marL="109728" indent="0" algn="ctr">
              <a:buNone/>
            </a:pPr>
            <a:r>
              <a:rPr lang="en-CA" b="1" i="1" dirty="0"/>
              <a:t>What Government Decisions aimed to reduce GHG emissions in 2007</a:t>
            </a:r>
            <a:r>
              <a:rPr lang="en-CA" b="1" i="1" dirty="0" smtClean="0"/>
              <a:t>?</a:t>
            </a:r>
          </a:p>
          <a:p>
            <a:pPr marL="109728" indent="0" algn="ctr">
              <a:buNone/>
            </a:pPr>
            <a:endParaRPr lang="en-US" dirty="0"/>
          </a:p>
          <a:p>
            <a:pPr lvl="0"/>
            <a:r>
              <a:rPr lang="en-CA" dirty="0"/>
              <a:t>Public transit can reduce GHG emissions by reducing the number of people who drive to work and school.</a:t>
            </a:r>
            <a:endParaRPr lang="en-US" dirty="0"/>
          </a:p>
          <a:p>
            <a:pPr lvl="0"/>
            <a:r>
              <a:rPr lang="en-CA" dirty="0"/>
              <a:t>The federal government provides funds to develop renewable energy technologies such as wind turbines and solar panels.</a:t>
            </a:r>
            <a:endParaRPr lang="en-US" dirty="0"/>
          </a:p>
          <a:p>
            <a:endParaRPr lang="en-US" dirty="0"/>
          </a:p>
        </p:txBody>
      </p:sp>
    </p:spTree>
    <p:extLst>
      <p:ext uri="{BB962C8B-B14F-4D97-AF65-F5344CB8AC3E}">
        <p14:creationId xmlns:p14="http://schemas.microsoft.com/office/powerpoint/2010/main" val="3469765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a:t>Chapter 1: How Effectively does Canada’s Federal Political System govern Canada for all Canadians?</a:t>
            </a:r>
          </a:p>
        </p:txBody>
      </p:sp>
      <p:sp>
        <p:nvSpPr>
          <p:cNvPr id="4" name="Text Placeholder 3"/>
          <p:cNvSpPr>
            <a:spLocks noGrp="1"/>
          </p:cNvSpPr>
          <p:nvPr>
            <p:ph type="body" sz="half" idx="2"/>
          </p:nvPr>
        </p:nvSpPr>
        <p:spPr>
          <a:xfrm>
            <a:off x="467544" y="1844824"/>
            <a:ext cx="8229600" cy="4104456"/>
          </a:xfrm>
        </p:spPr>
        <p:txBody>
          <a:bodyPr>
            <a:normAutofit fontScale="92500" lnSpcReduction="10000"/>
          </a:bodyPr>
          <a:lstStyle/>
          <a:p>
            <a:r>
              <a:rPr lang="en-CA" b="1" dirty="0" smtClean="0"/>
              <a:t>MP’s (Members of Parliament)</a:t>
            </a:r>
          </a:p>
          <a:p>
            <a:pPr marL="109728" indent="0">
              <a:buNone/>
            </a:pPr>
            <a:endParaRPr lang="en-US" dirty="0"/>
          </a:p>
          <a:p>
            <a:pPr lvl="0"/>
            <a:r>
              <a:rPr lang="en-CA" dirty="0"/>
              <a:t>MP’s have two key responsibilities:</a:t>
            </a:r>
            <a:endParaRPr lang="en-US" dirty="0"/>
          </a:p>
          <a:p>
            <a:pPr marL="624078" lvl="0" indent="-514350">
              <a:buFont typeface="+mj-lt"/>
              <a:buAutoNum type="arabicPeriod"/>
            </a:pPr>
            <a:r>
              <a:rPr lang="en-CA" dirty="0"/>
              <a:t>To represent their constituents </a:t>
            </a:r>
            <a:endParaRPr lang="en-US" dirty="0"/>
          </a:p>
          <a:p>
            <a:pPr marL="624078" lvl="0" indent="-514350">
              <a:buFont typeface="+mj-lt"/>
              <a:buAutoNum type="arabicPeriod"/>
            </a:pPr>
            <a:r>
              <a:rPr lang="en-CA" dirty="0" smtClean="0"/>
              <a:t>Create </a:t>
            </a:r>
            <a:r>
              <a:rPr lang="en-CA" dirty="0"/>
              <a:t>legislation for the peace, order and good government of all </a:t>
            </a:r>
            <a:r>
              <a:rPr lang="en-CA" dirty="0" smtClean="0"/>
              <a:t>Canadians</a:t>
            </a:r>
          </a:p>
          <a:p>
            <a:pPr marL="624078" lvl="0" indent="-514350">
              <a:buFont typeface="+mj-lt"/>
              <a:buAutoNum type="arabicPeriod"/>
            </a:pPr>
            <a:endParaRPr lang="en-US" dirty="0"/>
          </a:p>
          <a:p>
            <a:pPr lvl="0"/>
            <a:r>
              <a:rPr lang="en-CA" dirty="0"/>
              <a:t>Constituent: someone who lives in a riding and is represented by an elected official from that riding</a:t>
            </a:r>
            <a:endParaRPr lang="en-US" dirty="0"/>
          </a:p>
          <a:p>
            <a:endParaRPr lang="en-US" dirty="0"/>
          </a:p>
        </p:txBody>
      </p:sp>
    </p:spTree>
    <p:extLst>
      <p:ext uri="{BB962C8B-B14F-4D97-AF65-F5344CB8AC3E}">
        <p14:creationId xmlns:p14="http://schemas.microsoft.com/office/powerpoint/2010/main" val="3672571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a:t>Chapter 1: How Effectively does Canada’s Federal Political System govern Canada for all Canadians?</a:t>
            </a:r>
          </a:p>
        </p:txBody>
      </p:sp>
      <p:sp>
        <p:nvSpPr>
          <p:cNvPr id="4" name="Text Placeholder 3"/>
          <p:cNvSpPr>
            <a:spLocks noGrp="1"/>
          </p:cNvSpPr>
          <p:nvPr>
            <p:ph type="body" sz="half" idx="2"/>
          </p:nvPr>
        </p:nvSpPr>
        <p:spPr>
          <a:xfrm>
            <a:off x="467544" y="1412776"/>
            <a:ext cx="8229600" cy="3888432"/>
          </a:xfrm>
        </p:spPr>
        <p:txBody>
          <a:bodyPr>
            <a:normAutofit fontScale="85000" lnSpcReduction="10000"/>
          </a:bodyPr>
          <a:lstStyle/>
          <a:p>
            <a:pPr>
              <a:buFont typeface="Wingdings" pitchFamily="2" charset="2"/>
              <a:buChar char="v"/>
            </a:pPr>
            <a:r>
              <a:rPr lang="en-CA" b="1" dirty="0"/>
              <a:t>What does the Judicial Branch do</a:t>
            </a:r>
            <a:r>
              <a:rPr lang="en-CA" b="1" dirty="0" smtClean="0"/>
              <a:t>?</a:t>
            </a:r>
          </a:p>
          <a:p>
            <a:pPr marL="109728" indent="0">
              <a:buNone/>
            </a:pPr>
            <a:endParaRPr lang="en-US" dirty="0"/>
          </a:p>
          <a:p>
            <a:pPr lvl="0"/>
            <a:r>
              <a:rPr lang="en-CA" dirty="0"/>
              <a:t>The judicial branch includes Canada’s courts of law</a:t>
            </a:r>
            <a:endParaRPr lang="en-US" dirty="0"/>
          </a:p>
          <a:p>
            <a:pPr lvl="0"/>
            <a:r>
              <a:rPr lang="en-CA" dirty="0"/>
              <a:t>All members come from the legal profession</a:t>
            </a:r>
            <a:endParaRPr lang="en-US" dirty="0"/>
          </a:p>
          <a:p>
            <a:pPr lvl="0"/>
            <a:r>
              <a:rPr lang="en-CA" dirty="0"/>
              <a:t>Judicial Branch: the part of government that interprets and applies the law by making legal judgements</a:t>
            </a:r>
            <a:endParaRPr lang="en-US" dirty="0"/>
          </a:p>
          <a:p>
            <a:pPr lvl="0"/>
            <a:r>
              <a:rPr lang="en-CA" dirty="0"/>
              <a:t>The Supreme Court of Canada is the highest court in Canada.  It has the final word on all legal questions in the country, including questions about the rules for making and applying laws</a:t>
            </a:r>
            <a:endParaRPr lang="en-US" dirty="0"/>
          </a:p>
          <a:p>
            <a:endParaRPr lang="en-US" dirty="0"/>
          </a:p>
        </p:txBody>
      </p:sp>
    </p:spTree>
    <p:extLst>
      <p:ext uri="{BB962C8B-B14F-4D97-AF65-F5344CB8AC3E}">
        <p14:creationId xmlns:p14="http://schemas.microsoft.com/office/powerpoint/2010/main" val="1986020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a:t>Chapter 1: How Effectively does Canada’s Federal Political System govern Canada for all Canadians?</a:t>
            </a:r>
          </a:p>
        </p:txBody>
      </p:sp>
      <p:sp>
        <p:nvSpPr>
          <p:cNvPr id="4" name="Text Placeholder 3"/>
          <p:cNvSpPr>
            <a:spLocks noGrp="1"/>
          </p:cNvSpPr>
          <p:nvPr>
            <p:ph type="body" sz="half" idx="2"/>
          </p:nvPr>
        </p:nvSpPr>
        <p:spPr>
          <a:xfrm>
            <a:off x="0" y="2636912"/>
            <a:ext cx="8697144" cy="2187575"/>
          </a:xfrm>
        </p:spPr>
        <p:txBody>
          <a:bodyPr/>
          <a:lstStyle/>
          <a:p>
            <a:pPr marL="109728" indent="0" algn="ctr">
              <a:buNone/>
            </a:pPr>
            <a:r>
              <a:rPr lang="en-US" dirty="0" smtClean="0"/>
              <a:t>How a Bill Becomes A Law</a:t>
            </a:r>
          </a:p>
          <a:p>
            <a:pPr marL="109728" indent="0" algn="ctr">
              <a:buNone/>
            </a:pPr>
            <a:endParaRPr lang="en-US" dirty="0"/>
          </a:p>
          <a:p>
            <a:pPr marL="109728" indent="0" algn="ctr">
              <a:buNone/>
            </a:pPr>
            <a:r>
              <a:rPr lang="en-US" dirty="0" smtClean="0"/>
              <a:t>House of Commons </a:t>
            </a:r>
            <a:r>
              <a:rPr lang="en-US" dirty="0" smtClean="0">
                <a:sym typeface="Wingdings" pitchFamily="2" charset="2"/>
              </a:rPr>
              <a:t> Senate  Royal Assent</a:t>
            </a:r>
            <a:endParaRPr lang="en-US" dirty="0"/>
          </a:p>
        </p:txBody>
      </p:sp>
      <p:sp>
        <p:nvSpPr>
          <p:cNvPr id="5" name="TextBox 4"/>
          <p:cNvSpPr txBox="1"/>
          <p:nvPr/>
        </p:nvSpPr>
        <p:spPr>
          <a:xfrm>
            <a:off x="2843808" y="5229200"/>
            <a:ext cx="3816424" cy="369332"/>
          </a:xfrm>
          <a:prstGeom prst="rect">
            <a:avLst/>
          </a:prstGeom>
          <a:noFill/>
        </p:spPr>
        <p:txBody>
          <a:bodyPr wrap="square" rtlCol="0">
            <a:spAutoFit/>
          </a:bodyPr>
          <a:lstStyle/>
          <a:p>
            <a:r>
              <a:rPr lang="en-US" dirty="0" smtClean="0"/>
              <a:t>*** See Page 40-41 in Textbook</a:t>
            </a:r>
            <a:endParaRPr lang="en-US" dirty="0"/>
          </a:p>
        </p:txBody>
      </p:sp>
    </p:spTree>
    <p:extLst>
      <p:ext uri="{BB962C8B-B14F-4D97-AF65-F5344CB8AC3E}">
        <p14:creationId xmlns:p14="http://schemas.microsoft.com/office/powerpoint/2010/main" val="948336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800" dirty="0">
                <a:effectLst/>
              </a:rPr>
              <a:t>Chapter 2: To what extent is the justice system fair and equitable for youth?</a:t>
            </a:r>
            <a:br>
              <a:rPr lang="en-US" sz="1800" dirty="0">
                <a:effectLst/>
              </a:rPr>
            </a:br>
            <a:r>
              <a:rPr lang="en-US" sz="1800" dirty="0">
                <a:effectLst/>
              </a:rPr>
              <a:t>Issues for Canadians: Pages 56-87</a:t>
            </a:r>
            <a:br>
              <a:rPr lang="en-US" sz="1800" dirty="0">
                <a:effectLst/>
              </a:rPr>
            </a:br>
            <a:endParaRPr lang="en-US" sz="1800" dirty="0"/>
          </a:p>
        </p:txBody>
      </p:sp>
      <p:sp>
        <p:nvSpPr>
          <p:cNvPr id="4" name="Text Placeholder 3"/>
          <p:cNvSpPr>
            <a:spLocks noGrp="1"/>
          </p:cNvSpPr>
          <p:nvPr>
            <p:ph type="body" sz="half" idx="2"/>
          </p:nvPr>
        </p:nvSpPr>
        <p:spPr>
          <a:xfrm>
            <a:off x="539552" y="1196752"/>
            <a:ext cx="8229600" cy="5328592"/>
          </a:xfrm>
        </p:spPr>
        <p:txBody>
          <a:bodyPr>
            <a:normAutofit lnSpcReduction="10000"/>
          </a:bodyPr>
          <a:lstStyle/>
          <a:p>
            <a:r>
              <a:rPr lang="en-US" b="1" dirty="0"/>
              <a:t>Fair and Equitable-</a:t>
            </a:r>
            <a:r>
              <a:rPr lang="en-US" dirty="0"/>
              <a:t> Governed by rules that apply to everyone, taking into account individual needs and circumstances.</a:t>
            </a:r>
          </a:p>
          <a:p>
            <a:r>
              <a:rPr lang="en-US" b="1" dirty="0"/>
              <a:t>Justice-</a:t>
            </a:r>
            <a:r>
              <a:rPr lang="en-US" dirty="0"/>
              <a:t> Applying to laws.</a:t>
            </a:r>
          </a:p>
          <a:p>
            <a:r>
              <a:rPr lang="en-US" b="1" dirty="0"/>
              <a:t>Justice System- </a:t>
            </a:r>
            <a:r>
              <a:rPr lang="en-US" dirty="0"/>
              <a:t>The institutions and procedures for applying laws in a society.</a:t>
            </a:r>
          </a:p>
          <a:p>
            <a:pPr lvl="0"/>
            <a:r>
              <a:rPr lang="en-US" b="1" dirty="0"/>
              <a:t>Community </a:t>
            </a:r>
            <a:r>
              <a:rPr lang="en-US" b="1" dirty="0" smtClean="0"/>
              <a:t>Service- </a:t>
            </a:r>
            <a:r>
              <a:rPr lang="en-US" dirty="0" smtClean="0"/>
              <a:t>help in the community performed as part of a sentence (food bank, clean-up)</a:t>
            </a:r>
            <a:endParaRPr lang="en-US" dirty="0"/>
          </a:p>
          <a:p>
            <a:pPr lvl="0"/>
            <a:r>
              <a:rPr lang="en-US" b="1" dirty="0"/>
              <a:t>Criminal </a:t>
            </a:r>
            <a:r>
              <a:rPr lang="en-US" b="1" dirty="0" smtClean="0"/>
              <a:t>Record-</a:t>
            </a:r>
            <a:r>
              <a:rPr lang="en-US" dirty="0" smtClean="0"/>
              <a:t> a </a:t>
            </a:r>
            <a:r>
              <a:rPr lang="en-US" dirty="0" err="1" smtClean="0"/>
              <a:t>perment</a:t>
            </a:r>
            <a:r>
              <a:rPr lang="en-US" dirty="0" smtClean="0"/>
              <a:t> record of breaking the law, which is public information</a:t>
            </a:r>
            <a:endParaRPr lang="en-US" b="1" dirty="0"/>
          </a:p>
          <a:p>
            <a:pPr lvl="0"/>
            <a:r>
              <a:rPr lang="en-US" b="1" dirty="0" smtClean="0"/>
              <a:t>Sentence-</a:t>
            </a:r>
            <a:r>
              <a:rPr lang="en-US" dirty="0" smtClean="0"/>
              <a:t>a consequence for a crime, such as imprisonment, determined by a court of law</a:t>
            </a:r>
            <a:endParaRPr lang="en-US" b="1" dirty="0"/>
          </a:p>
          <a:p>
            <a:endParaRPr lang="en-US" dirty="0"/>
          </a:p>
        </p:txBody>
      </p:sp>
    </p:spTree>
    <p:extLst>
      <p:ext uri="{BB962C8B-B14F-4D97-AF65-F5344CB8AC3E}">
        <p14:creationId xmlns:p14="http://schemas.microsoft.com/office/powerpoint/2010/main" val="25654721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3251</TotalTime>
  <Words>4102</Words>
  <Application>Microsoft Office PowerPoint</Application>
  <PresentationFormat>On-screen Show (4:3)</PresentationFormat>
  <Paragraphs>527</Paragraphs>
  <Slides>53</Slides>
  <Notes>0</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Concourse</vt:lpstr>
      <vt:lpstr>Social Studies 9 Issues for Canadians PAT Review</vt:lpstr>
      <vt:lpstr>Chapter 1: How Effectively does Canada’s Federal Political System govern Canada for all Canadians? Pages: 16-55</vt:lpstr>
      <vt:lpstr>Chapter 1: How Effectively does Canada’s Federal Political System govern Canada for all Canadians?</vt:lpstr>
      <vt:lpstr>Chapter 1: How Effectively does Canada’s Federal Political System govern Canada for all Canadians?</vt:lpstr>
      <vt:lpstr>Chapter 1: How Effectively does Canada’s Federal Political System govern Canada for all Canadians?</vt:lpstr>
      <vt:lpstr>Chapter 1: How Effectively does Canada’s Federal Political System govern Canada for all Canadians?</vt:lpstr>
      <vt:lpstr>Chapter 1: How Effectively does Canada’s Federal Political System govern Canada for all Canadians?</vt:lpstr>
      <vt:lpstr>Chapter 1: How Effectively does Canada’s Federal Political System govern Canada for all Canadians?</vt:lpstr>
      <vt:lpstr>Chapter 2: To what extent is the justice system fair and equitable for youth? Issues for Canadians: Pages 56-87 </vt:lpstr>
      <vt:lpstr>Chapter 2: To what extent is the justice system fair and equitable for youth? Issues for Canadians: Pages 56-87</vt:lpstr>
      <vt:lpstr>Chapter 2: To what extent is the justice system fair and equitable for youth? Issues for Canadians: Pages 56-87</vt:lpstr>
      <vt:lpstr>Chapter 2: To what extent is the justice system fair and equitable for youth? Issues for Canadians: Pages 56-87</vt:lpstr>
      <vt:lpstr>Chapter 2: To what extent is the justice system fair and equitable for youth? Issues for Canadians: Pages 56-87</vt:lpstr>
      <vt:lpstr>Chapter 2: To what extent is the justice system fair and equitable for youth? Issues for Canadians: Pages 56-87</vt:lpstr>
      <vt:lpstr>Chapter 2: To what extent is the justice system fair and equitable for youth? Issues for Canadians: Pages 56-87</vt:lpstr>
      <vt:lpstr>Chapter 3: How effectively does Canada’s Charter of Rights and Freedoms protect your individual Rights? Page 88-117</vt:lpstr>
      <vt:lpstr>Chapter 3: How effectively does Canada’s Charter of Rights and Freedoms protect your individual Rights? Page 88-117</vt:lpstr>
      <vt:lpstr>Chapter 3: How effectively does Canada’s Charter of Rights and Freedoms protect your individual Rights? Page 88-117</vt:lpstr>
      <vt:lpstr>Chapter 3: How effectively does Canada’s Charter of Rights and Freedoms protect your individual Rights? Page 88-117</vt:lpstr>
      <vt:lpstr>Chapter 4: To What Extent has Canada Affirmed Collective Rights?</vt:lpstr>
      <vt:lpstr>Chapter 4: To What Extent has Canada Affirmed Collective Rights?</vt:lpstr>
      <vt:lpstr>Chapter 4: To What Extent has Canada Affirmed Collective Rights?</vt:lpstr>
      <vt:lpstr>Chapter 5: How well do Canada’s immigration laws and policies respond to immigration issues? Issues for Canadians: Pages 162-193 </vt:lpstr>
      <vt:lpstr>Chapter 5: How well do Canada’s immigration laws and policies respond to immigration issues? Issues for Canadians: Pages 162-193</vt:lpstr>
      <vt:lpstr>Chapter 5: How well do Canada’s immigration laws and policies respond to immigration issues? Issues for Canadians: Pages 162-193</vt:lpstr>
      <vt:lpstr>Chapter 5: How well do Canada’s immigration laws and policies respond to immigration issues? Issues for Canadians: Pages 162-193</vt:lpstr>
      <vt:lpstr>Chapter 5: How well do Canada’s immigration laws and policies respond to immigration issues? Issues for Canadians: Pages 162-193</vt:lpstr>
      <vt:lpstr>Chapter 5: How well do Canada’s immigration laws and policies respond to immigration issues? Issues for Canadians: Pages 162-193</vt:lpstr>
      <vt:lpstr>Chapter 5: How well do Canada’s immigration laws and policies respond to immigration issues? Issues for Canadians: Pages 162-193</vt:lpstr>
      <vt:lpstr>Chapter 5: How well do Canada’s immigration laws and policies respond to immigration issues? Issues for Canadians: Pages 162-193</vt:lpstr>
      <vt:lpstr>Chapter 6: To What Extent do Different Economic Systems Affect Quality of Life? (Pages 194-237) </vt:lpstr>
      <vt:lpstr>Chapter 6: To What Extent do Different Economic Systems Affect Quality of Life? (Pages 194-237)</vt:lpstr>
      <vt:lpstr>Chapter 6: To What Extent do Different Economic Systems Affect Quality of Life? (Pages 194-237)</vt:lpstr>
      <vt:lpstr>Chapter 6: To What Extent do Different Economic Systems Affect Quality of Life? (Pages 194-237)</vt:lpstr>
      <vt:lpstr>Chapter 6: To What Extent do Different Economic Systems Affect Quality of Life? (Pages 194-237)</vt:lpstr>
      <vt:lpstr>Chapter 6: To What Extent do Different Economic Systems Affect Quality of Life? (Pages 194-237)</vt:lpstr>
      <vt:lpstr>Chapter 6: To What Extent do Different Economic Systems Affect Quality of Life? (Pages 194-237)</vt:lpstr>
      <vt:lpstr>Chapter 7: What role should consumerism play in our economy?     (Pages 238-265) </vt:lpstr>
      <vt:lpstr>Chapter 7: What role should consumerism play in our economy?     (Pages 238-265)</vt:lpstr>
      <vt:lpstr>Chapter 7: What role should consumerism play in our economy?     (Pages 238-265)</vt:lpstr>
      <vt:lpstr>Chapter 8: To What Extent Should Canadian Support Social Programs and Taxation? (Pages 266-297) </vt:lpstr>
      <vt:lpstr>Chapter 8: To What Extent Should Canadian Support Social Programs and Taxation? (Pages 266-297)</vt:lpstr>
      <vt:lpstr>Chapter 8: To What Extent Should Canadian Support Social Programs and Taxation? (Pages 266-297)</vt:lpstr>
      <vt:lpstr>Chapter 8: To What Extent Should Canadian Support Social Programs and Taxation? (Pages 266-297)</vt:lpstr>
      <vt:lpstr>Chapter 8: To What Extent Should Canadian Support Social Programs and Taxation? (Pages 266-297)</vt:lpstr>
      <vt:lpstr>Chapter 9: How Should Governments in Canada respond to Political and Economic Issues? (Pages 298--337) </vt:lpstr>
      <vt:lpstr>Chapter 9: How Should Governments in Canada respond to Political and Economic Issues? (Pages 298--337) </vt:lpstr>
      <vt:lpstr>Chapter 9: How Should Governments in Canada respond to Political and Economic Issues? (Pages 298--337)</vt:lpstr>
      <vt:lpstr>Chapter 9: How Should Governments in Canada respond to Political and Economic Issues? (Pages 298--337)</vt:lpstr>
      <vt:lpstr>Chapter 9: How Should Governments in Canada respond to Political and Economic Issues? (Pages 298--337)</vt:lpstr>
      <vt:lpstr>Chapter 9: How Should Governments in Canada respond to Political and Economic Issues? (Pages 298--337)</vt:lpstr>
      <vt:lpstr>Chapter 9: How Should Governments in Canada respond to Political and Economic Issues? (Pages 298--337)</vt:lpstr>
      <vt:lpstr>Chapter 9: How Should Governments in Canada respond to Political and Economic Issues? (Pages 298--337)</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Social 9</dc:title>
  <dc:creator>Jessica</dc:creator>
  <cp:lastModifiedBy>Beck, Matthew</cp:lastModifiedBy>
  <cp:revision>108</cp:revision>
  <dcterms:created xsi:type="dcterms:W3CDTF">2011-09-03T21:43:04Z</dcterms:created>
  <dcterms:modified xsi:type="dcterms:W3CDTF">2013-06-10T17:35:32Z</dcterms:modified>
</cp:coreProperties>
</file>